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4.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b="def" i="def"/>
      <a:tcStyle>
        <a:tcBdr/>
        <a:fill>
          <a:solidFill>
            <a:srgbClr val="F3F9FA"/>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b="def" i="def"/>
      <a:tcStyle>
        <a:tcBdr/>
        <a:fill>
          <a:solidFill>
            <a:srgbClr val="E7E7ED"/>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Ref idx="major">
          <a:schemeClr val="accent3">
            <a:lumOff val="44000"/>
          </a:schemeClr>
        </a:fontRef>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Ref idx="major">
          <a:schemeClr val="accent3">
            <a:lumOff val="44000"/>
          </a:schemeClr>
        </a:fontRef>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2" name="Shape 92"/>
          <p:cNvSpPr/>
          <p:nvPr>
            <p:ph type="sldImg"/>
          </p:nvPr>
        </p:nvSpPr>
        <p:spPr>
          <a:xfrm>
            <a:off x="1143000" y="685800"/>
            <a:ext cx="4572000" cy="3429000"/>
          </a:xfrm>
          <a:prstGeom prst="rect">
            <a:avLst/>
          </a:prstGeom>
        </p:spPr>
        <p:txBody>
          <a:bodyPr/>
          <a:lstStyle/>
          <a:p>
            <a:pPr/>
          </a:p>
        </p:txBody>
      </p:sp>
      <p:sp>
        <p:nvSpPr>
          <p:cNvPr id="93" name="Shape 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 Id="rId3" Type="http://schemas.openxmlformats.org/officeDocument/2006/relationships/hyperlink" Target="http://nifty.stanford.edu/2014/mccown-schelling-model-segregation/"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A basic point of the mechanistic perspective is that explanations that simply relate macro properties to each other (arrow 4) are unsatisfactory. These explanations do not specify the causal mechanisms by which macro properties are related to each other. Deeper explanatory understanding requires opening up the black box and finding the causal mechanisms that have generated the macro-level observation. Rather than analyzing relationships between phenomena exclusively on the macro level, one should identify the </a:t>
            </a:r>
            <a:r>
              <a:rPr i="1">
                <a:latin typeface="TimesNewRomanPS"/>
                <a:ea typeface="TimesNewRomanPS"/>
                <a:cs typeface="TimesNewRomanPS"/>
                <a:sym typeface="TimesNewRomanPS"/>
              </a:rPr>
              <a:t>situational mechanisms </a:t>
            </a:r>
            <a:r>
              <a:t>by which social structures constrain individuals’ action and cultural environments shape their desires and beliefs (arrow 1), describe the </a:t>
            </a:r>
            <a:r>
              <a:rPr i="1">
                <a:latin typeface="TimesNewRomanPS"/>
                <a:ea typeface="TimesNewRomanPS"/>
                <a:cs typeface="TimesNewRomanPS"/>
                <a:sym typeface="TimesNewRomanPS"/>
              </a:rPr>
              <a:t>action-formation mechanisms </a:t>
            </a:r>
            <a:r>
              <a:t>according to which individuals choose how to act (arrow 2), and single out </a:t>
            </a:r>
            <a:r>
              <a:rPr i="1">
                <a:latin typeface="TimesNewRomanPS"/>
                <a:ea typeface="TimesNewRomanPS"/>
                <a:cs typeface="TimesNewRomanPS"/>
                <a:sym typeface="TimesNewRomanPS"/>
              </a:rPr>
              <a:t>transformational mechanisms </a:t>
            </a:r>
            <a:r>
              <a:t>by which individuals, through their actions and interactions, generate various intended and unintended social outcomes (arrow 3). Only by understanding the whole chain of situational, action- formation and transformational mechanisms, have we made sense of the observed macro- level relationship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Following this iterative process, you will get </a:t>
            </a:r>
          </a:p>
          <a:p>
            <a:pPr/>
          </a:p>
          <a:p>
            <a:pPr/>
            <a:r>
              <a:t>Basically we made a for loop ; for each cell, calculate sigma, W, and for all the neighbors of the cell, measure C and sum them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As Utility increases, the probability of relocation decreases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lvl1pPr>
              <a:defRPr>
                <a:solidFill>
                  <a:srgbClr val="666666"/>
                </a:solidFill>
              </a:defRPr>
            </a:lvl1pPr>
          </a:lstStyle>
          <a:p>
            <a:pPr/>
            <a:r>
              <a:t>A cellular automaton (CA) is a collection of cells arranged in a grid of specified shape, such that each cell changes state as a function of time, according to a defined set of rules driven by the states of neighboring cells.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https://playgameoflife.com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https://playgameoflife.com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https://en.wikipedia.org/wiki/Conway%27s_Game_of_Life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lvl1pPr>
              <a:defRPr>
                <a:latin typeface="Calibri"/>
                <a:ea typeface="Calibri"/>
                <a:cs typeface="Calibri"/>
                <a:sym typeface="Calibri"/>
              </a:defRPr>
            </a:lvl1pPr>
          </a:lstStyle>
          <a:p>
            <a:pPr/>
            <a:r>
              <a:t>With F=0.35 and 8x8, is there a possible state in which 60 agents are happy?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r>
              <a:t>We can examine various hypothetical scenarios; what happens if we have agents behaving in different ways, how that affect the outcome. It is also important these days because it allows us to study scenarios that might happen but has not happen in society. Example of COVID-19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We will talk about segregation; how to model it and also another types of models such as Game of Life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defRPr>
                <a:solidFill>
                  <a:srgbClr val="4C4E4D"/>
                </a:solidFill>
                <a:latin typeface="Balto"/>
                <a:ea typeface="Balto"/>
                <a:cs typeface="Balto"/>
                <a:sym typeface="Balto"/>
              </a:defRPr>
            </a:pPr>
            <a:r>
              <a:t>Which city is it? A tip for those students who are from Germany? Berlin at night.  /poverty if Africa </a:t>
            </a:r>
          </a:p>
          <a:p>
            <a:pPr>
              <a:defRPr>
                <a:solidFill>
                  <a:srgbClr val="4C4E4D"/>
                </a:solidFill>
                <a:latin typeface="Balto"/>
                <a:ea typeface="Balto"/>
                <a:cs typeface="Balto"/>
                <a:sym typeface="Balto"/>
              </a:defRPr>
            </a:pPr>
          </a:p>
          <a:p>
            <a:pPr>
              <a:defRPr>
                <a:solidFill>
                  <a:srgbClr val="282829"/>
                </a:solidFill>
                <a:latin typeface="-apple-system"/>
                <a:ea typeface="-apple-system"/>
                <a:cs typeface="-apple-system"/>
                <a:sym typeface="-apple-system"/>
              </a:defRPr>
            </a:pPr>
            <a:r>
              <a:t>You can quite clearly see the, color divide of the light´s down the middle, west Berlin being the whiter lights, and east Berlin being the yellow lights. </a:t>
            </a:r>
          </a:p>
          <a:p>
            <a:pPr>
              <a:defRPr>
                <a:solidFill>
                  <a:srgbClr val="282829"/>
                </a:solidFill>
                <a:latin typeface="-apple-system"/>
                <a:ea typeface="-apple-system"/>
                <a:cs typeface="-apple-system"/>
                <a:sym typeface="-apple-system"/>
              </a:defRPr>
            </a:pPr>
          </a:p>
          <a:p>
            <a:pPr>
              <a:defRPr>
                <a:solidFill>
                  <a:srgbClr val="050505"/>
                </a:solidFill>
                <a:latin typeface="system-ui"/>
                <a:ea typeface="system-ui"/>
                <a:cs typeface="system-ui"/>
                <a:sym typeface="system-ui"/>
              </a:defRPr>
            </a:pPr>
            <a:r>
              <a:t>That’s because the majority of the streetlights on each side were installed before the wall came down and appear as different colors due to the bulbs’ chemical makeup.</a:t>
            </a:r>
            <a:endParaRPr>
              <a:solidFill>
                <a:srgbClr val="4C4E4D"/>
              </a:solidFill>
              <a:latin typeface="Balto"/>
              <a:ea typeface="Balto"/>
              <a:cs typeface="Balto"/>
              <a:sym typeface="Balto"/>
            </a:endParaRPr>
          </a:p>
          <a:p>
            <a:pPr>
              <a:defRPr>
                <a:solidFill>
                  <a:srgbClr val="4C4E4D"/>
                </a:solidFill>
                <a:latin typeface="Balto"/>
                <a:ea typeface="Balto"/>
                <a:cs typeface="Balto"/>
                <a:sym typeface="Balto"/>
              </a:defRPr>
            </a:pPr>
          </a:p>
          <a:p>
            <a:pPr>
              <a:defRPr>
                <a:solidFill>
                  <a:srgbClr val="4C4E4D"/>
                </a:solidFill>
                <a:latin typeface="Balto"/>
                <a:ea typeface="Balto"/>
                <a:cs typeface="Balto"/>
                <a:sym typeface="Balto"/>
              </a:defRPr>
            </a:pPr>
            <a:r>
              <a:t>They found a few surprises: US cities, for instance, are many times brighter than German cities of similar size. And, intriguingly, East Berlin appears to emit more light per capita than its wealthier counterpart in the West. Technology, culture, lighting codes, and even the way cities array their streets all seem to have a big impact.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a:r>
              <a:t>Spend some time with students explore racial divides </a:t>
            </a:r>
          </a:p>
          <a:p>
            <a:pPr/>
          </a:p>
          <a:p>
            <a:pPr/>
            <a:r>
              <a:t>https://www.washingtonpost.com/graphics/2018/national/segregation-us-cities/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What do you see in reiugon A</a:t>
            </a:r>
          </a:p>
          <a:p>
            <a:pPr/>
            <a:r>
              <a:t>What do you see in region B</a:t>
            </a:r>
          </a:p>
          <a:p>
            <a:pPr/>
            <a:r>
              <a:t>Do we have a region that is diverse among those that are zoomed in?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These variations you can examine in the tutorial session or at home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Let’s explore together ; go to the website. </a:t>
            </a:r>
          </a:p>
          <a:p>
            <a:pPr/>
          </a:p>
          <a:p>
            <a:pPr>
              <a:defRPr>
                <a:latin typeface="-webkit-standard"/>
                <a:ea typeface="-webkit-standard"/>
                <a:cs typeface="-webkit-standard"/>
                <a:sym typeface="-webkit-standard"/>
              </a:defRPr>
            </a:pPr>
            <a:r>
              <a:rPr u="sng">
                <a:solidFill>
                  <a:srgbClr val="009999"/>
                </a:solidFill>
                <a:uFill>
                  <a:solidFill>
                    <a:srgbClr val="009999"/>
                  </a:solidFill>
                </a:uFill>
                <a:hlinkClick r:id="rId3" invalidUrl="" action="" tgtFrame="" tooltip="" history="1" highlightClick="0" endSnd="0"/>
              </a:rPr>
              <a:t>http://nifty.stanford.edu/2014/mccown-schelling-model-segregation/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Write in the blackboard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elfolie">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
        <p:nvSpPr>
          <p:cNvPr id="13" name="Title Text"/>
          <p:cNvSpPr txBox="1"/>
          <p:nvPr>
            <p:ph type="title"/>
          </p:nvPr>
        </p:nvSpPr>
        <p:spPr>
          <a:xfrm>
            <a:off x="685800" y="2130425"/>
            <a:ext cx="7772400" cy="1470025"/>
          </a:xfrm>
          <a:prstGeom prst="rect">
            <a:avLst/>
          </a:prstGeom>
        </p:spPr>
        <p:txBody>
          <a:bodyPr/>
          <a:lstStyle/>
          <a:p>
            <a:pPr/>
            <a:r>
              <a:t>Title Text</a:t>
            </a:r>
          </a:p>
        </p:txBody>
      </p:sp>
      <p:sp>
        <p:nvSpPr>
          <p:cNvPr id="14" name="Body Level One…"/>
          <p:cNvSpPr txBox="1"/>
          <p:nvPr>
            <p:ph type="body" sz="quarter" idx="1"/>
          </p:nvPr>
        </p:nvSpPr>
        <p:spPr>
          <a:xfrm>
            <a:off x="1371600" y="3886200"/>
            <a:ext cx="6400800" cy="1752600"/>
          </a:xfrm>
          <a:prstGeom prst="rect">
            <a:avLst/>
          </a:prstGeom>
        </p:spPr>
        <p:txBody>
          <a:bodyPr/>
          <a:lstStyle>
            <a:lvl1pPr marL="0" indent="0" algn="ctr"/>
            <a:lvl2pPr marL="0" indent="457200" algn="ctr">
              <a:buSzTx/>
              <a:buNone/>
            </a:lvl2pPr>
            <a:lvl3pPr marL="0" indent="914400" algn="ctr">
              <a:buSzTx/>
              <a:buNone/>
            </a:lvl3pPr>
            <a:lvl4pPr marL="0" indent="1371600" algn="ctr">
              <a:buSzTx/>
              <a:buNone/>
            </a:lvl4pPr>
            <a:lvl5pPr marL="0" indent="1828800" algn="ctr">
              <a:buSzTx/>
              <a:buNone/>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el und Inhalt">
    <p:spTree>
      <p:nvGrpSpPr>
        <p:cNvPr id="1" name=""/>
        <p:cNvGrpSpPr/>
        <p:nvPr/>
      </p:nvGrpSpPr>
      <p:grpSpPr>
        <a:xfrm>
          <a:off x="0" y="0"/>
          <a:ext cx="0" cy="0"/>
          <a:chOff x="0" y="0"/>
          <a:chExt cx="0" cy="0"/>
        </a:xfrm>
      </p:grpSpPr>
      <p:sp>
        <p:nvSpPr>
          <p:cNvPr id="21" name="Slide Number"/>
          <p:cNvSpPr txBox="1"/>
          <p:nvPr>
            <p:ph type="sldNum" sz="quarter" idx="2"/>
          </p:nvPr>
        </p:nvSpPr>
        <p:spPr>
          <a:prstGeom prst="rect">
            <a:avLst/>
          </a:prstGeom>
        </p:spPr>
        <p:txBody>
          <a:bodyPr/>
          <a:lstStyle/>
          <a:p>
            <a:pPr/>
            <a:fld id="{86CB4B4D-7CA3-9044-876B-883B54F8677D}" type="slidenum"/>
          </a:p>
        </p:txBody>
      </p:sp>
      <p:sp>
        <p:nvSpPr>
          <p:cNvPr id="22" name="Title Text"/>
          <p:cNvSpPr txBox="1"/>
          <p:nvPr>
            <p:ph type="title"/>
          </p:nvPr>
        </p:nvSpPr>
        <p:spPr>
          <a:prstGeom prst="rect">
            <a:avLst/>
          </a:prstGeom>
        </p:spPr>
        <p:txBody>
          <a:bodyPr/>
          <a:lstStyle/>
          <a:p>
            <a:pPr/>
            <a:r>
              <a:t>Title Text</a:t>
            </a:r>
          </a:p>
        </p:txBody>
      </p:sp>
      <p:sp>
        <p:nvSpPr>
          <p:cNvPr id="2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bschnittsüberschrift">
    <p:spTree>
      <p:nvGrpSpPr>
        <p:cNvPr id="1" name=""/>
        <p:cNvGrpSpPr/>
        <p:nvPr/>
      </p:nvGrpSpPr>
      <p:grpSpPr>
        <a:xfrm>
          <a:off x="0" y="0"/>
          <a:ext cx="0" cy="0"/>
          <a:chOff x="0" y="0"/>
          <a:chExt cx="0" cy="0"/>
        </a:xfrm>
      </p:grpSpPr>
      <p:sp>
        <p:nvSpPr>
          <p:cNvPr id="30" name="Slide Number"/>
          <p:cNvSpPr txBox="1"/>
          <p:nvPr>
            <p:ph type="sldNum" sz="quarter" idx="2"/>
          </p:nvPr>
        </p:nvSpPr>
        <p:spPr>
          <a:prstGeom prst="rect">
            <a:avLst/>
          </a:prstGeom>
        </p:spPr>
        <p:txBody>
          <a:bodyPr/>
          <a:lstStyle/>
          <a:p>
            <a:pPr/>
            <a:fld id="{86CB4B4D-7CA3-9044-876B-883B54F8677D}" type="slidenum"/>
          </a:p>
        </p:txBody>
      </p:sp>
      <p:sp>
        <p:nvSpPr>
          <p:cNvPr id="31"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2"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Zwei Inhalte">
    <p:spTree>
      <p:nvGrpSpPr>
        <p:cNvPr id="1" name=""/>
        <p:cNvGrpSpPr/>
        <p:nvPr/>
      </p:nvGrpSpPr>
      <p:grpSpPr>
        <a:xfrm>
          <a:off x="0" y="0"/>
          <a:ext cx="0" cy="0"/>
          <a:chOff x="0" y="0"/>
          <a:chExt cx="0" cy="0"/>
        </a:xfrm>
      </p:grpSpPr>
      <p:sp>
        <p:nvSpPr>
          <p:cNvPr id="39" name="Slide Number"/>
          <p:cNvSpPr txBox="1"/>
          <p:nvPr>
            <p:ph type="sldNum" sz="quarter" idx="2"/>
          </p:nvPr>
        </p:nvSpPr>
        <p:spPr>
          <a:prstGeom prst="rect">
            <a:avLst/>
          </a:prstGeom>
        </p:spPr>
        <p:txBody>
          <a:bodyPr/>
          <a:lstStyle/>
          <a:p>
            <a:pPr/>
            <a:fld id="{86CB4B4D-7CA3-9044-876B-883B54F8677D}" type="slidenum"/>
          </a:p>
        </p:txBody>
      </p:sp>
      <p:sp>
        <p:nvSpPr>
          <p:cNvPr id="40" name="Title Text"/>
          <p:cNvSpPr txBox="1"/>
          <p:nvPr>
            <p:ph type="title"/>
          </p:nvPr>
        </p:nvSpPr>
        <p:spPr>
          <a:prstGeom prst="rect">
            <a:avLst/>
          </a:prstGeom>
        </p:spPr>
        <p:txBody>
          <a:bodyPr/>
          <a:lstStyle/>
          <a:p>
            <a:pPr/>
            <a:r>
              <a:t>Title Text</a:t>
            </a:r>
          </a:p>
        </p:txBody>
      </p:sp>
      <p:sp>
        <p:nvSpPr>
          <p:cNvPr id="41" name="Body Level One…"/>
          <p:cNvSpPr txBox="1"/>
          <p:nvPr>
            <p:ph type="body" sz="half" idx="1"/>
          </p:nvPr>
        </p:nvSpPr>
        <p:spPr>
          <a:xfrm>
            <a:off x="914400" y="1582737"/>
            <a:ext cx="3810000" cy="4543426"/>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gleich">
    <p:spTree>
      <p:nvGrpSpPr>
        <p:cNvPr id="1" name=""/>
        <p:cNvGrpSpPr/>
        <p:nvPr/>
      </p:nvGrpSpPr>
      <p:grpSpPr>
        <a:xfrm>
          <a:off x="0" y="0"/>
          <a:ext cx="0" cy="0"/>
          <a:chOff x="0" y="0"/>
          <a:chExt cx="0" cy="0"/>
        </a:xfrm>
      </p:grpSpPr>
      <p:sp>
        <p:nvSpPr>
          <p:cNvPr id="48" name="Slide Number"/>
          <p:cNvSpPr txBox="1"/>
          <p:nvPr>
            <p:ph type="sldNum" sz="quarter" idx="2"/>
          </p:nvPr>
        </p:nvSpPr>
        <p:spPr>
          <a:prstGeom prst="rect">
            <a:avLst/>
          </a:prstGeom>
        </p:spPr>
        <p:txBody>
          <a:bodyPr/>
          <a:lstStyle/>
          <a:p>
            <a:pPr/>
            <a:fld id="{86CB4B4D-7CA3-9044-876B-883B54F8677D}" type="slidenum"/>
          </a:p>
        </p:txBody>
      </p:sp>
      <p:sp>
        <p:nvSpPr>
          <p:cNvPr id="49" name="Title Text"/>
          <p:cNvSpPr txBox="1"/>
          <p:nvPr>
            <p:ph type="title"/>
          </p:nvPr>
        </p:nvSpPr>
        <p:spPr>
          <a:xfrm>
            <a:off x="457200" y="274638"/>
            <a:ext cx="8229600" cy="1143001"/>
          </a:xfrm>
          <a:prstGeom prst="rect">
            <a:avLst/>
          </a:prstGeom>
        </p:spPr>
        <p:txBody>
          <a:bodyPr/>
          <a:lstStyle/>
          <a:p>
            <a:pPr/>
            <a:r>
              <a:t>Title Text</a:t>
            </a:r>
          </a:p>
        </p:txBody>
      </p:sp>
      <p:sp>
        <p:nvSpPr>
          <p:cNvPr id="50" name="Body Level One…"/>
          <p:cNvSpPr txBox="1"/>
          <p:nvPr>
            <p:ph type="body" sz="quarter" idx="1"/>
          </p:nvPr>
        </p:nvSpPr>
        <p:spPr>
          <a:xfrm>
            <a:off x="457200" y="1535112"/>
            <a:ext cx="4040188" cy="639763"/>
          </a:xfrm>
          <a:prstGeom prst="rect">
            <a:avLst/>
          </a:prstGeom>
        </p:spPr>
        <p:txBody>
          <a:bodyPr anchor="b"/>
          <a:lstStyle>
            <a:lvl1pPr marL="0" indent="0">
              <a:defRPr b="1"/>
            </a:lvl1pPr>
            <a:lvl2pPr marL="0" indent="457200">
              <a:buSzTx/>
              <a:buNone/>
              <a:defRPr b="1"/>
            </a:lvl2pPr>
            <a:lvl3pPr marL="0" indent="914400">
              <a:buSzTx/>
              <a:buNone/>
              <a:defRPr b="1"/>
            </a:lvl3pPr>
            <a:lvl4pPr marL="0" indent="1371600">
              <a:buSzTx/>
              <a:buNone/>
              <a:defRPr b="1"/>
            </a:lvl4pPr>
            <a:lvl5pPr marL="0" indent="1828800">
              <a:buSzTx/>
              <a:buNone/>
              <a:defRPr b="1"/>
            </a:lvl5pPr>
          </a:lstStyle>
          <a:p>
            <a:pPr/>
            <a:r>
              <a:t>Body Level One</a:t>
            </a:r>
          </a:p>
          <a:p>
            <a:pPr lvl="1"/>
            <a:r>
              <a:t>Body Level Two</a:t>
            </a:r>
          </a:p>
          <a:p>
            <a:pPr lvl="2"/>
            <a:r>
              <a:t>Body Level Three</a:t>
            </a:r>
          </a:p>
          <a:p>
            <a:pPr lvl="3"/>
            <a:r>
              <a:t>Body Level Four</a:t>
            </a:r>
          </a:p>
          <a:p>
            <a:pPr lvl="4"/>
            <a:r>
              <a:t>Body Level Five</a:t>
            </a:r>
          </a:p>
        </p:txBody>
      </p:sp>
      <p:sp>
        <p:nvSpPr>
          <p:cNvPr id="51" name="Textplatzhalter 4"/>
          <p:cNvSpPr/>
          <p:nvPr>
            <p:ph type="body" sz="quarter" idx="21"/>
          </p:nvPr>
        </p:nvSpPr>
        <p:spPr>
          <a:xfrm>
            <a:off x="4645025" y="1535112"/>
            <a:ext cx="4041775" cy="639763"/>
          </a:xfrm>
          <a:prstGeom prst="rect">
            <a:avLst/>
          </a:prstGeom>
        </p:spPr>
        <p:txBody>
          <a:bodyPr anchor="b"/>
          <a:lstStyle/>
          <a:p>
            <a:pPr marL="0" indent="0">
              <a:defRPr b="1"/>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Nur Titel">
    <p:spTree>
      <p:nvGrpSpPr>
        <p:cNvPr id="1" name=""/>
        <p:cNvGrpSpPr/>
        <p:nvPr/>
      </p:nvGrpSpPr>
      <p:grpSpPr>
        <a:xfrm>
          <a:off x="0" y="0"/>
          <a:ext cx="0" cy="0"/>
          <a:chOff x="0" y="0"/>
          <a:chExt cx="0" cy="0"/>
        </a:xfrm>
      </p:grpSpPr>
      <p:sp>
        <p:nvSpPr>
          <p:cNvPr id="58" name="Slide Number"/>
          <p:cNvSpPr txBox="1"/>
          <p:nvPr>
            <p:ph type="sldNum" sz="quarter" idx="2"/>
          </p:nvPr>
        </p:nvSpPr>
        <p:spPr>
          <a:prstGeom prst="rect">
            <a:avLst/>
          </a:prstGeom>
        </p:spPr>
        <p:txBody>
          <a:bodyPr/>
          <a:lstStyle/>
          <a:p>
            <a:pPr/>
            <a:fld id="{86CB4B4D-7CA3-9044-876B-883B54F8677D}" type="slidenum"/>
          </a:p>
        </p:txBody>
      </p:sp>
      <p:sp>
        <p:nvSpPr>
          <p:cNvPr id="59"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Leer">
    <p:spTree>
      <p:nvGrpSpPr>
        <p:cNvPr id="1" name=""/>
        <p:cNvGrpSpPr/>
        <p:nvPr/>
      </p:nvGrpSpPr>
      <p:grpSpPr>
        <a:xfrm>
          <a:off x="0" y="0"/>
          <a:ext cx="0" cy="0"/>
          <a:chOff x="0" y="0"/>
          <a:chExt cx="0" cy="0"/>
        </a:xfrm>
      </p:grpSpPr>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Inhalt mit Überschrift">
    <p:spTree>
      <p:nvGrpSpPr>
        <p:cNvPr id="1" name=""/>
        <p:cNvGrpSpPr/>
        <p:nvPr/>
      </p:nvGrpSpPr>
      <p:grpSpPr>
        <a:xfrm>
          <a:off x="0" y="0"/>
          <a:ext cx="0" cy="0"/>
          <a:chOff x="0" y="0"/>
          <a:chExt cx="0" cy="0"/>
        </a:xfrm>
      </p:grpSpPr>
      <p:sp>
        <p:nvSpPr>
          <p:cNvPr id="73" name="Slide Number"/>
          <p:cNvSpPr txBox="1"/>
          <p:nvPr>
            <p:ph type="sldNum" sz="quarter" idx="2"/>
          </p:nvPr>
        </p:nvSpPr>
        <p:spPr>
          <a:prstGeom prst="rect">
            <a:avLst/>
          </a:prstGeom>
        </p:spPr>
        <p:txBody>
          <a:bodyPr/>
          <a:lstStyle/>
          <a:p>
            <a:pPr/>
            <a:fld id="{86CB4B4D-7CA3-9044-876B-883B54F8677D}" type="slidenum"/>
          </a:p>
        </p:txBody>
      </p:sp>
      <p:sp>
        <p:nvSpPr>
          <p:cNvPr id="74"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5" name="Body Level One…"/>
          <p:cNvSpPr txBox="1"/>
          <p:nvPr>
            <p:ph type="body" idx="1"/>
          </p:nvPr>
        </p:nvSpPr>
        <p:spPr>
          <a:xfrm>
            <a:off x="3575050" y="273050"/>
            <a:ext cx="5111750" cy="5853113"/>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6" name="Textplatzhalter 3"/>
          <p:cNvSpPr/>
          <p:nvPr>
            <p:ph type="body" sz="half" idx="21"/>
          </p:nvPr>
        </p:nvSpPr>
        <p:spPr>
          <a:xfrm>
            <a:off x="457199" y="1435100"/>
            <a:ext cx="3008315" cy="4691063"/>
          </a:xfrm>
          <a:prstGeom prst="rect">
            <a:avLst/>
          </a:prstGeom>
        </p:spPr>
        <p:txBody>
          <a:bodyPr/>
          <a:lstStyle/>
          <a:p>
            <a:pPr marL="0" indent="0">
              <a:spcBef>
                <a:spcPts val="300"/>
              </a:spcBef>
              <a:defRPr sz="1400"/>
            </a:pPr>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ld mit Überschrift">
    <p:spTree>
      <p:nvGrpSpPr>
        <p:cNvPr id="1" name=""/>
        <p:cNvGrpSpPr/>
        <p:nvPr/>
      </p:nvGrpSpPr>
      <p:grpSpPr>
        <a:xfrm>
          <a:off x="0" y="0"/>
          <a:ext cx="0" cy="0"/>
          <a:chOff x="0" y="0"/>
          <a:chExt cx="0" cy="0"/>
        </a:xfrm>
      </p:grpSpPr>
      <p:sp>
        <p:nvSpPr>
          <p:cNvPr id="83" name="Slide Number"/>
          <p:cNvSpPr txBox="1"/>
          <p:nvPr>
            <p:ph type="sldNum" sz="quarter" idx="2"/>
          </p:nvPr>
        </p:nvSpPr>
        <p:spPr>
          <a:prstGeom prst="rect">
            <a:avLst/>
          </a:prstGeom>
        </p:spPr>
        <p:txBody>
          <a:bodyPr/>
          <a:lstStyle/>
          <a:p>
            <a:pPr/>
            <a:fld id="{86CB4B4D-7CA3-9044-876B-883B54F8677D}" type="slidenum"/>
          </a:p>
        </p:txBody>
      </p:sp>
      <p:sp>
        <p:nvSpPr>
          <p:cNvPr id="84"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5" name="Bildplatzhalter 2"/>
          <p:cNvSpPr/>
          <p:nvPr>
            <p:ph type="pic" sz="half" idx="21"/>
          </p:nvPr>
        </p:nvSpPr>
        <p:spPr>
          <a:xfrm>
            <a:off x="1792288" y="612775"/>
            <a:ext cx="5486401" cy="4114800"/>
          </a:xfrm>
          <a:prstGeom prst="rect">
            <a:avLst/>
          </a:prstGeom>
        </p:spPr>
        <p:txBody>
          <a:bodyPr lIns="91439" rIns="91439">
            <a:noAutofit/>
          </a:bodyPr>
          <a:lstStyle/>
          <a:p>
            <a:pPr/>
          </a:p>
        </p:txBody>
      </p:sp>
      <p:sp>
        <p:nvSpPr>
          <p:cNvPr id="86" name="Body Level One…"/>
          <p:cNvSpPr txBox="1"/>
          <p:nvPr>
            <p:ph type="body" sz="quarter" idx="1"/>
          </p:nvPr>
        </p:nvSpPr>
        <p:spPr>
          <a:xfrm>
            <a:off x="1792288" y="5367337"/>
            <a:ext cx="5486401" cy="804863"/>
          </a:xfrm>
          <a:prstGeom prst="rect">
            <a:avLst/>
          </a:prstGeom>
        </p:spPr>
        <p:txBody>
          <a:bodyPr/>
          <a:lstStyle>
            <a:lvl1pPr marL="0" indent="0">
              <a:spcBef>
                <a:spcPts val="300"/>
              </a:spcBef>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3">
            <a:lumOff val="44000"/>
          </a:schemeClr>
        </a:solidFill>
      </p:bgPr>
    </p:bg>
    <p:spTree>
      <p:nvGrpSpPr>
        <p:cNvPr id="1" name=""/>
        <p:cNvGrpSpPr/>
        <p:nvPr/>
      </p:nvGrpSpPr>
      <p:grpSpPr>
        <a:xfrm>
          <a:off x="0" y="0"/>
          <a:ext cx="0" cy="0"/>
          <a:chOff x="0" y="0"/>
          <a:chExt cx="0" cy="0"/>
        </a:xfrm>
      </p:grpSpPr>
      <p:sp>
        <p:nvSpPr>
          <p:cNvPr id="2" name="Slide Number"/>
          <p:cNvSpPr txBox="1"/>
          <p:nvPr>
            <p:ph type="sldNum" sz="quarter" idx="2"/>
          </p:nvPr>
        </p:nvSpPr>
        <p:spPr>
          <a:xfrm>
            <a:off x="8743022" y="6599238"/>
            <a:ext cx="245404" cy="226986"/>
          </a:xfrm>
          <a:prstGeom prst="rect">
            <a:avLst/>
          </a:prstGeom>
          <a:ln w="12700">
            <a:miter lim="400000"/>
          </a:ln>
        </p:spPr>
        <p:txBody>
          <a:bodyPr wrap="none" lIns="45719" rIns="45719">
            <a:spAutoFit/>
          </a:bodyPr>
          <a:lstStyle>
            <a:lvl1pPr algn="r">
              <a:spcBef>
                <a:spcPts val="600"/>
              </a:spcBef>
              <a:defRPr b="1" sz="1000">
                <a:solidFill>
                  <a:srgbClr val="878787"/>
                </a:solidFill>
              </a:defRPr>
            </a:lvl1pPr>
          </a:lstStyle>
          <a:p>
            <a:pPr/>
            <a:fld id="{86CB4B4D-7CA3-9044-876B-883B54F8677D}" type="slidenum"/>
          </a:p>
        </p:txBody>
      </p:sp>
      <p:sp>
        <p:nvSpPr>
          <p:cNvPr id="3" name="Text Box 10"/>
          <p:cNvSpPr txBox="1"/>
          <p:nvPr/>
        </p:nvSpPr>
        <p:spPr>
          <a:xfrm>
            <a:off x="5884545" y="6348412"/>
            <a:ext cx="3032761" cy="2642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spcBef>
                <a:spcPts val="700"/>
              </a:spcBef>
              <a:defRPr b="1" sz="1200"/>
            </a:lvl1pPr>
          </a:lstStyle>
          <a:p>
            <a:pPr/>
            <a:r>
              <a:t>          </a:t>
            </a:r>
          </a:p>
        </p:txBody>
      </p:sp>
      <p:sp>
        <p:nvSpPr>
          <p:cNvPr id="4" name="Title Text"/>
          <p:cNvSpPr txBox="1"/>
          <p:nvPr>
            <p:ph type="title"/>
          </p:nvPr>
        </p:nvSpPr>
        <p:spPr>
          <a:xfrm>
            <a:off x="914400" y="714375"/>
            <a:ext cx="7772400" cy="68103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5" name="Body Level One…"/>
          <p:cNvSpPr txBox="1"/>
          <p:nvPr>
            <p:ph type="body" idx="1"/>
          </p:nvPr>
        </p:nvSpPr>
        <p:spPr>
          <a:xfrm>
            <a:off x="914400" y="1582737"/>
            <a:ext cx="7772400" cy="45434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5pPr>
      <a:lvl6pPr marL="0" marR="0" indent="4572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6pPr>
      <a:lvl7pPr marL="0" marR="0" indent="9144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3200" u="none">
          <a:solidFill>
            <a:srgbClr val="0070C0"/>
          </a:solidFill>
          <a:uFillTx/>
          <a:latin typeface="+mj-lt"/>
          <a:ea typeface="+mj-ea"/>
          <a:cs typeface="+mj-cs"/>
          <a:sym typeface="Arial"/>
        </a:defRPr>
      </a:lvl9pPr>
    </p:titleStyle>
    <p:bodyStyle>
      <a:lvl1pPr marL="342900" marR="0" indent="-342900" algn="l" defTabSz="914400" rtl="0" latinLnBrk="0">
        <a:lnSpc>
          <a:spcPct val="100000"/>
        </a:lnSpc>
        <a:spcBef>
          <a:spcPts val="500"/>
        </a:spcBef>
        <a:spcAft>
          <a:spcPts val="0"/>
        </a:spcAft>
        <a:buClrTx/>
        <a:buSzTx/>
        <a:buFontTx/>
        <a:buNone/>
        <a:tabLst/>
        <a:defRPr b="0" baseline="0" cap="none" i="0" spc="0" strike="noStrike" sz="2400" u="none">
          <a:solidFill>
            <a:srgbClr val="000000"/>
          </a:solidFill>
          <a:uFillTx/>
          <a:latin typeface="+mj-lt"/>
          <a:ea typeface="+mj-ea"/>
          <a:cs typeface="+mj-cs"/>
          <a:sym typeface="Arial"/>
        </a:defRPr>
      </a:lvl1pPr>
      <a:lvl2pPr marL="838200" marR="0" indent="-3810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2pPr>
      <a:lvl3pPr marL="1257300" marR="0" indent="-3429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3pPr>
      <a:lvl4pPr marL="1763485" marR="0" indent="-391885"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4pPr>
      <a:lvl5pPr marL="2286000" marR="0" indent="-4572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5pPr>
      <a:lvl6pPr marL="2743200" marR="0" indent="-4572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6pPr>
      <a:lvl7pPr marL="3200400" marR="0" indent="-4572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7pPr>
      <a:lvl8pPr marL="3657600" marR="0" indent="-4572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8pPr>
      <a:lvl9pPr marL="4114800" marR="0" indent="-457200" algn="l" defTabSz="914400" rtl="0" latinLnBrk="0">
        <a:lnSpc>
          <a:spcPct val="100000"/>
        </a:lnSpc>
        <a:spcBef>
          <a:spcPts val="500"/>
        </a:spcBef>
        <a:spcAft>
          <a:spcPts val="0"/>
        </a:spcAft>
        <a:buClrTx/>
        <a:buSzPct val="100000"/>
        <a:buFontTx/>
        <a:buChar char="»"/>
        <a:tabLst/>
        <a:defRPr b="0" baseline="0" cap="none" i="0" spc="0" strike="noStrike" sz="2400" u="none">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1pPr>
      <a:lvl2pPr marL="0" marR="0" indent="4572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2pPr>
      <a:lvl3pPr marL="0" marR="0" indent="9144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3pPr>
      <a:lvl4pPr marL="0" marR="0" indent="13716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4pPr>
      <a:lvl5pPr marL="0" marR="0" indent="18288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5pPr>
      <a:lvl6pPr marL="0" marR="0" indent="22860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6pPr>
      <a:lvl7pPr marL="0" marR="0" indent="27432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7pPr>
      <a:lvl8pPr marL="0" marR="0" indent="32004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8pPr>
      <a:lvl9pPr marL="0" marR="0" indent="3657600" algn="r" defTabSz="914400" rtl="0" latinLnBrk="0">
        <a:lnSpc>
          <a:spcPct val="100000"/>
        </a:lnSpc>
        <a:spcBef>
          <a:spcPts val="600"/>
        </a:spcBef>
        <a:spcAft>
          <a:spcPts val="0"/>
        </a:spcAft>
        <a:buClrTx/>
        <a:buSzTx/>
        <a:buFontTx/>
        <a:buNone/>
        <a:tabLst/>
        <a:defRPr b="1"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jasss.org/15/1/6.html" TargetMode="External"/><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hyperlink" Target="https://www.researchgate.net/publication/344450490_Socio-economic_and_Geo-political_Transitions_in_the_Mediterranean_Basin_and_Its_Impact_on_Urban_Forms_of_Port_Cities" TargetMode="External"/><Relationship Id="rId4" Type="http://schemas.openxmlformats.org/officeDocument/2006/relationships/hyperlink" Target="https://up.edu.ph/beyond-the-headlines-understanding-the-israeli-palestinian-conflict/" TargetMode="External"/><Relationship Id="rId5"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okings.edu/essay/trend-1-separate-and-unequal-neighborhoods-are-sustaining-racial-and-economic-injustice-in-the-us/" TargetMode="Externa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pewresearch.org/social-trends/2012/08/01/the-rise-of-residential-segregation-by-income/" TargetMode="Externa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opportunityatlas.org/" TargetMode="External"/><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nifty.stanford.edu/2014/mccown-schelling-model-segregation/" TargetMode="External"/><Relationship Id="rId4" Type="http://schemas.openxmlformats.org/officeDocument/2006/relationships/image" Target="../media/image21.png"/><Relationship Id="rId5"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hyperlink" Target="https://www.jstor.org/stable/2332142" TargetMode="Externa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3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jasss.org/15/1/6.html" TargetMode="External"/><Relationship Id="rId3"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playgameoflife.com/"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4.jpeg"/><Relationship Id="rId4" Type="http://schemas.openxmlformats.org/officeDocument/2006/relationships/image" Target="../media/image45.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4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youtu.be/A8B5MbHPlH0" TargetMode="External"/><Relationship Id="rId3" Type="http://schemas.openxmlformats.org/officeDocument/2006/relationships/hyperlink" Target="https://playgameoflife.com/lexicon" TargetMode="External"/><Relationship Id="rId4" Type="http://schemas.openxmlformats.org/officeDocument/2006/relationships/hyperlink" Target="http://youtu.be/xP5-iIeKXE8" TargetMode="External"/><Relationship Id="rId5" Type="http://schemas.openxmlformats.org/officeDocument/2006/relationships/image" Target="../media/image46.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en.wikipedia.org/wiki/Frederick_Douglass" TargetMode="External"/><Relationship Id="rId5" Type="http://schemas.openxmlformats.org/officeDocument/2006/relationships/image" Target="../media/image1.jpeg"/><Relationship Id="rId6"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urban.jrc.ec.europa.eu/thefutureofcities/social-segregation#the-chapter" TargetMode="External"/><Relationship Id="rId4"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washingtonpost.com/graphics/2018/national/segregation-us-cities/"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 name="Rectangle 2"/>
          <p:cNvSpPr txBox="1"/>
          <p:nvPr>
            <p:ph type="title"/>
          </p:nvPr>
        </p:nvSpPr>
        <p:spPr>
          <a:xfrm>
            <a:off x="685800" y="852618"/>
            <a:ext cx="7772400" cy="3249828"/>
          </a:xfrm>
          <a:prstGeom prst="rect">
            <a:avLst/>
          </a:prstGeom>
        </p:spPr>
        <p:txBody>
          <a:bodyPr/>
          <a:lstStyle/>
          <a:p>
            <a:pPr defTabSz="813816">
              <a:defRPr sz="3559"/>
            </a:pPr>
            <a:r>
              <a:t>Computational Modelling of Social Systems</a:t>
            </a:r>
            <a:br/>
            <a:br/>
            <a:r>
              <a:t>Modelling Segregation</a:t>
            </a:r>
            <a:br/>
            <a:r>
              <a:t>Week 2 </a:t>
            </a:r>
            <a:br/>
          </a:p>
        </p:txBody>
      </p:sp>
      <p:sp>
        <p:nvSpPr>
          <p:cNvPr id="97" name="Rectangle 3"/>
          <p:cNvSpPr txBox="1"/>
          <p:nvPr>
            <p:ph type="body" sz="half" idx="1"/>
          </p:nvPr>
        </p:nvSpPr>
        <p:spPr>
          <a:xfrm>
            <a:off x="914400" y="3654381"/>
            <a:ext cx="7772400" cy="3101976"/>
          </a:xfrm>
          <a:prstGeom prst="rect">
            <a:avLst/>
          </a:prstGeom>
        </p:spPr>
        <p:txBody>
          <a:bodyPr/>
          <a:lstStyle/>
          <a:p>
            <a:pPr algn="ctr">
              <a:defRPr b="1" sz="2000"/>
            </a:pPr>
          </a:p>
          <a:p>
            <a:pPr algn="ctr">
              <a:spcBef>
                <a:spcPts val="600"/>
              </a:spcBef>
              <a:defRPr b="1" sz="2800"/>
            </a:pPr>
            <a:r>
              <a:t>Ana Jaramillo, </a:t>
            </a:r>
            <a:r>
              <a:rPr>
                <a:latin typeface="Calibri"/>
                <a:ea typeface="Calibri"/>
                <a:cs typeface="Calibri"/>
                <a:sym typeface="Calibri"/>
              </a:rPr>
              <a:t>Pavle Savković</a:t>
            </a:r>
            <a:endParaRPr>
              <a:latin typeface="var(--header-font-family)"/>
              <a:ea typeface="var(--header-font-family)"/>
              <a:cs typeface="var(--header-font-family)"/>
              <a:sym typeface="var(--header-font-family)"/>
            </a:endParaRPr>
          </a:p>
          <a:p>
            <a:pPr algn="ctr">
              <a:spcBef>
                <a:spcPts val="600"/>
              </a:spcBef>
              <a:defRPr b="1" sz="2800"/>
            </a:pPr>
            <a:r>
              <a:t> </a:t>
            </a:r>
          </a:p>
          <a:p>
            <a:pPr algn="ctr"/>
            <a:r>
              <a:t>Graz </a:t>
            </a:r>
          </a:p>
          <a:p>
            <a:pPr algn="ctr"/>
            <a:r>
              <a:t>12.03.2025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Title 1"/>
          <p:cNvSpPr txBox="1"/>
          <p:nvPr>
            <p:ph type="title"/>
          </p:nvPr>
        </p:nvSpPr>
        <p:spPr>
          <a:xfrm>
            <a:off x="914400" y="714375"/>
            <a:ext cx="7772400" cy="681039"/>
          </a:xfrm>
          <a:prstGeom prst="rect">
            <a:avLst/>
          </a:prstGeom>
        </p:spPr>
        <p:txBody>
          <a:bodyPr/>
          <a:lstStyle>
            <a:lvl1pPr>
              <a:defRPr b="1"/>
            </a:lvl1pPr>
          </a:lstStyle>
          <a:p>
            <a:pPr/>
            <a:r>
              <a:t>Segregation example: Yaffo, Israel</a:t>
            </a:r>
          </a:p>
        </p:txBody>
      </p:sp>
      <p:sp>
        <p:nvSpPr>
          <p:cNvPr id="155" name="TextBox 3"/>
          <p:cNvSpPr txBox="1"/>
          <p:nvPr/>
        </p:nvSpPr>
        <p:spPr>
          <a:xfrm>
            <a:off x="5359125" y="2075934"/>
            <a:ext cx="3281955" cy="456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 Neighborhood units with shares of ethnic groups as pie charts</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 Share of Jewish, Muslim, and Christian inhabitants</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 Segregation: Jewish vs Muslim areas</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 Observation: some areas are less segregated (area C)</a:t>
            </a:r>
          </a:p>
          <a:p>
            <a:pPr>
              <a:buSzPct val="100000"/>
              <a:buFont typeface="Arial"/>
              <a:buChar cha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r>
              <a:rPr u="sng">
                <a:solidFill>
                  <a:srgbClr val="009999"/>
                </a:solidFill>
                <a:uFill>
                  <a:solidFill>
                    <a:srgbClr val="009999"/>
                  </a:solidFill>
                </a:uFill>
                <a:hlinkClick r:id="rId3" invalidUrl="" action="" tgtFrame="" tooltip="" history="1" highlightClick="0" endSnd="0"/>
              </a:rPr>
              <a:t>Hatna &amp; Benenson. JASSS, 2012</a:t>
            </a:r>
          </a:p>
        </p:txBody>
      </p:sp>
      <p:pic>
        <p:nvPicPr>
          <p:cNvPr id="156" name="Picture 5" descr="Picture 5"/>
          <p:cNvPicPr>
            <a:picLocks noChangeAspect="1"/>
          </p:cNvPicPr>
          <p:nvPr/>
        </p:nvPicPr>
        <p:blipFill>
          <a:blip r:embed="rId4">
            <a:extLst/>
          </a:blip>
          <a:stretch>
            <a:fillRect/>
          </a:stretch>
        </p:blipFill>
        <p:spPr>
          <a:xfrm>
            <a:off x="197982" y="1495168"/>
            <a:ext cx="4488816" cy="515382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lide Number"/>
          <p:cNvSpPr txBox="1"/>
          <p:nvPr>
            <p:ph type="sldNum" sz="quarter" idx="2"/>
          </p:nvPr>
        </p:nvSpPr>
        <p:spPr>
          <a:xfrm>
            <a:off x="8750029" y="6599238"/>
            <a:ext cx="238396"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1" name="Image" descr="Image"/>
          <p:cNvPicPr>
            <a:picLocks noChangeAspect="1"/>
          </p:cNvPicPr>
          <p:nvPr/>
        </p:nvPicPr>
        <p:blipFill>
          <a:blip r:embed="rId2">
            <a:extLst/>
          </a:blip>
          <a:stretch>
            <a:fillRect/>
          </a:stretch>
        </p:blipFill>
        <p:spPr>
          <a:xfrm>
            <a:off x="2250513" y="3498647"/>
            <a:ext cx="5100174" cy="2268681"/>
          </a:xfrm>
          <a:prstGeom prst="rect">
            <a:avLst/>
          </a:prstGeom>
          <a:ln w="12700">
            <a:miter lim="400000"/>
          </a:ln>
        </p:spPr>
      </p:pic>
      <p:sp>
        <p:nvSpPr>
          <p:cNvPr id="162" name="Segregation in macro scale explained by governmental decisions"/>
          <p:cNvSpPr txBox="1"/>
          <p:nvPr>
            <p:ph type="title" idx="4294967295"/>
          </p:nvPr>
        </p:nvSpPr>
        <p:spPr>
          <a:xfrm>
            <a:off x="685800" y="413028"/>
            <a:ext cx="7772400" cy="1111390"/>
          </a:xfrm>
          <a:prstGeom prst="rect">
            <a:avLst/>
          </a:prstGeom>
        </p:spPr>
        <p:txBody>
          <a:bodyPr/>
          <a:lstStyle/>
          <a:p>
            <a:pPr>
              <a:defRPr b="1"/>
            </a:pPr>
            <a:r>
              <a:t>Segregation in macro scale</a:t>
            </a:r>
            <a:br/>
            <a:r>
              <a:t>explained by governmental decisions</a:t>
            </a:r>
          </a:p>
        </p:txBody>
      </p:sp>
      <p:sp>
        <p:nvSpPr>
          <p:cNvPr id="163" name="[1] Husain, Husam &amp; Nafa, Hassina. (2020). [2] Beyond the headlines: Understanding the Israeli-Palestinian Conflict"/>
          <p:cNvSpPr txBox="1"/>
          <p:nvPr/>
        </p:nvSpPr>
        <p:spPr>
          <a:xfrm>
            <a:off x="231056" y="5854239"/>
            <a:ext cx="7309394" cy="8840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[1] </a:t>
            </a:r>
            <a:r>
              <a:rPr u="sng">
                <a:solidFill>
                  <a:srgbClr val="009999"/>
                </a:solidFill>
                <a:uFill>
                  <a:solidFill>
                    <a:srgbClr val="009999"/>
                  </a:solidFill>
                </a:uFill>
                <a:hlinkClick r:id="rId3" invalidUrl="" action="" tgtFrame="" tooltip="" history="1" highlightClick="0" endSnd="0"/>
              </a:rPr>
              <a:t>Husain, Husam &amp; Nafa, Hassina. (2020).</a:t>
            </a:r>
            <a:br/>
            <a:r>
              <a:t>[2] </a:t>
            </a:r>
            <a:r>
              <a:rPr u="sng">
                <a:solidFill>
                  <a:srgbClr val="009999"/>
                </a:solidFill>
                <a:uFill>
                  <a:solidFill>
                    <a:srgbClr val="009999"/>
                  </a:solidFill>
                </a:uFill>
                <a:hlinkClick r:id="rId4" invalidUrl="" action="" tgtFrame="" tooltip="" history="1" highlightClick="0" endSnd="0"/>
              </a:rPr>
              <a:t>Beyond the headlines: Understanding the Israeli-Palestinian Conflict</a:t>
            </a:r>
          </a:p>
        </p:txBody>
      </p:sp>
      <p:pic>
        <p:nvPicPr>
          <p:cNvPr id="164" name="Image" descr="Image"/>
          <p:cNvPicPr>
            <a:picLocks noChangeAspect="1"/>
          </p:cNvPicPr>
          <p:nvPr/>
        </p:nvPicPr>
        <p:blipFill>
          <a:blip r:embed="rId5">
            <a:extLst/>
          </a:blip>
          <a:stretch>
            <a:fillRect/>
          </a:stretch>
        </p:blipFill>
        <p:spPr>
          <a:xfrm>
            <a:off x="3149128" y="1439489"/>
            <a:ext cx="4959790" cy="1972247"/>
          </a:xfrm>
          <a:prstGeom prst="rect">
            <a:avLst/>
          </a:prstGeom>
          <a:ln w="12700">
            <a:miter lim="400000"/>
          </a:ln>
        </p:spPr>
      </p:pic>
      <p:sp>
        <p:nvSpPr>
          <p:cNvPr id="165" name="TextBox 3"/>
          <p:cNvSpPr txBox="1"/>
          <p:nvPr/>
        </p:nvSpPr>
        <p:spPr>
          <a:xfrm>
            <a:off x="2076474" y="2100492"/>
            <a:ext cx="89635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webkit-standard"/>
                <a:ea typeface="-webkit-standard"/>
                <a:cs typeface="-webkit-standard"/>
                <a:sym typeface="-webkit-standard"/>
              </a:defRPr>
            </a:lvl1pPr>
          </a:lstStyle>
          <a:p>
            <a:pPr/>
            <a:r>
              <a:t>Cyprus</a:t>
            </a:r>
          </a:p>
        </p:txBody>
      </p:sp>
      <p:sp>
        <p:nvSpPr>
          <p:cNvPr id="166" name="TextBox 3"/>
          <p:cNvSpPr txBox="1"/>
          <p:nvPr/>
        </p:nvSpPr>
        <p:spPr>
          <a:xfrm>
            <a:off x="789552" y="4267141"/>
            <a:ext cx="109079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latin typeface="-webkit-standard"/>
                <a:ea typeface="-webkit-standard"/>
                <a:cs typeface="-webkit-standard"/>
                <a:sym typeface="-webkit-standard"/>
              </a:defRPr>
            </a:lvl1pPr>
          </a:lstStyle>
          <a:p>
            <a:pPr/>
            <a:r>
              <a:t>Palestina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P build="whole" bldLvl="1" animBg="1" rev="0" advAuto="0" spid="166"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Title 1"/>
          <p:cNvSpPr txBox="1"/>
          <p:nvPr>
            <p:ph type="title"/>
          </p:nvPr>
        </p:nvSpPr>
        <p:spPr>
          <a:xfrm>
            <a:off x="914400" y="714375"/>
            <a:ext cx="7772400" cy="681039"/>
          </a:xfrm>
          <a:prstGeom prst="rect">
            <a:avLst/>
          </a:prstGeom>
        </p:spPr>
        <p:txBody>
          <a:bodyPr/>
          <a:lstStyle>
            <a:lvl1pPr>
              <a:defRPr b="1">
                <a:latin typeface="-webkit-standard"/>
                <a:ea typeface="-webkit-standard"/>
                <a:cs typeface="-webkit-standard"/>
                <a:sym typeface="-webkit-standard"/>
              </a:defRPr>
            </a:lvl1pPr>
          </a:lstStyle>
          <a:p>
            <a:pPr/>
            <a:r>
              <a:t>Residential segregation persistence</a:t>
            </a:r>
          </a:p>
        </p:txBody>
      </p:sp>
      <p:sp>
        <p:nvSpPr>
          <p:cNvPr id="170" name="TextBox 4"/>
          <p:cNvSpPr txBox="1"/>
          <p:nvPr/>
        </p:nvSpPr>
        <p:spPr>
          <a:xfrm>
            <a:off x="700627" y="6251185"/>
            <a:ext cx="6964269"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9999"/>
                </a:solidFill>
                <a:uFill>
                  <a:solidFill>
                    <a:srgbClr val="009999"/>
                  </a:solidFill>
                </a:uFill>
                <a:latin typeface="-webkit-standard"/>
                <a:ea typeface="-webkit-standard"/>
                <a:cs typeface="-webkit-standard"/>
                <a:sym typeface="-webkit-standard"/>
                <a:hlinkClick r:id="rId2" invalidUrl="" action="" tgtFrame="" tooltip="" history="1" highlightClick="0" endSnd="0"/>
              </a:defRPr>
            </a:lvl1pPr>
          </a:lstStyle>
          <a:p>
            <a:pPr>
              <a:defRPr u="none">
                <a:solidFill>
                  <a:srgbClr val="000000"/>
                </a:solidFill>
                <a:uFillTx/>
              </a:defRPr>
            </a:pPr>
            <a:r>
              <a:rPr u="sng">
                <a:solidFill>
                  <a:srgbClr val="009999"/>
                </a:solidFill>
                <a:uFill>
                  <a:solidFill>
                    <a:srgbClr val="009999"/>
                  </a:solidFill>
                </a:uFill>
                <a:hlinkClick r:id="rId2" invalidUrl="" action="" tgtFrame="" tooltip="" history="1" highlightClick="0" endSnd="0"/>
              </a:rPr>
              <a:t>The Great Real Estate Reset. Loh, Coes, &amp; Buthe, 2020</a:t>
            </a:r>
          </a:p>
        </p:txBody>
      </p:sp>
      <p:pic>
        <p:nvPicPr>
          <p:cNvPr id="171" name="Picture 6" descr="Picture 6"/>
          <p:cNvPicPr>
            <a:picLocks noChangeAspect="1"/>
          </p:cNvPicPr>
          <p:nvPr/>
        </p:nvPicPr>
        <p:blipFill>
          <a:blip r:embed="rId3">
            <a:extLst/>
          </a:blip>
          <a:stretch>
            <a:fillRect/>
          </a:stretch>
        </p:blipFill>
        <p:spPr>
          <a:xfrm>
            <a:off x="587827" y="1546371"/>
            <a:ext cx="8098972" cy="448455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itle 1"/>
          <p:cNvSpPr txBox="1"/>
          <p:nvPr>
            <p:ph type="title"/>
          </p:nvPr>
        </p:nvSpPr>
        <p:spPr>
          <a:xfrm>
            <a:off x="914400" y="714375"/>
            <a:ext cx="7772400" cy="681039"/>
          </a:xfrm>
          <a:prstGeom prst="rect">
            <a:avLst/>
          </a:prstGeom>
        </p:spPr>
        <p:txBody>
          <a:bodyPr/>
          <a:lstStyle>
            <a:lvl1pPr>
              <a:defRPr b="1">
                <a:latin typeface="-webkit-standard"/>
                <a:ea typeface="-webkit-standard"/>
                <a:cs typeface="-webkit-standard"/>
                <a:sym typeface="-webkit-standard"/>
              </a:defRPr>
            </a:lvl1pPr>
          </a:lstStyle>
          <a:p>
            <a:pPr/>
            <a:r>
              <a:t>Increasing income segregation</a:t>
            </a:r>
          </a:p>
        </p:txBody>
      </p:sp>
      <p:sp>
        <p:nvSpPr>
          <p:cNvPr id="175" name="TextBox 3"/>
          <p:cNvSpPr txBox="1"/>
          <p:nvPr/>
        </p:nvSpPr>
        <p:spPr>
          <a:xfrm>
            <a:off x="688271" y="6003495"/>
            <a:ext cx="7322613"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9999"/>
                </a:solidFill>
                <a:uFill>
                  <a:solidFill>
                    <a:srgbClr val="009999"/>
                  </a:solidFill>
                </a:uFill>
                <a:latin typeface="-webkit-standard"/>
                <a:ea typeface="-webkit-standard"/>
                <a:cs typeface="-webkit-standard"/>
                <a:sym typeface="-webkit-standard"/>
                <a:hlinkClick r:id="rId2" invalidUrl="" action="" tgtFrame="" tooltip="" history="1" highlightClick="0" endSnd="0"/>
              </a:defRPr>
            </a:lvl1pPr>
          </a:lstStyle>
          <a:p>
            <a:pPr>
              <a:defRPr u="none">
                <a:solidFill>
                  <a:srgbClr val="000000"/>
                </a:solidFill>
                <a:uFillTx/>
              </a:defRPr>
            </a:pPr>
            <a:r>
              <a:rPr u="sng">
                <a:solidFill>
                  <a:srgbClr val="009999"/>
                </a:solidFill>
                <a:uFill>
                  <a:solidFill>
                    <a:srgbClr val="009999"/>
                  </a:solidFill>
                </a:uFill>
                <a:hlinkClick r:id="rId2" invalidUrl="" action="" tgtFrame="" tooltip="" history="1" highlightClick="0" endSnd="0"/>
              </a:rPr>
              <a:t>The Rise of Residential Segregation by Income. Pew Research Center.</a:t>
            </a:r>
          </a:p>
        </p:txBody>
      </p:sp>
      <p:pic>
        <p:nvPicPr>
          <p:cNvPr id="176" name="Picture 5" descr="Picture 5"/>
          <p:cNvPicPr>
            <a:picLocks noChangeAspect="1"/>
          </p:cNvPicPr>
          <p:nvPr/>
        </p:nvPicPr>
        <p:blipFill>
          <a:blip r:embed="rId3">
            <a:extLst/>
          </a:blip>
          <a:stretch>
            <a:fillRect/>
          </a:stretch>
        </p:blipFill>
        <p:spPr>
          <a:xfrm>
            <a:off x="1372672" y="1567542"/>
            <a:ext cx="6436042" cy="431074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 name="Title 1"/>
          <p:cNvSpPr txBox="1"/>
          <p:nvPr>
            <p:ph type="title"/>
          </p:nvPr>
        </p:nvSpPr>
        <p:spPr>
          <a:xfrm>
            <a:off x="914400" y="664947"/>
            <a:ext cx="7772400" cy="681039"/>
          </a:xfrm>
          <a:prstGeom prst="rect">
            <a:avLst/>
          </a:prstGeom>
        </p:spPr>
        <p:txBody>
          <a:bodyPr/>
          <a:lstStyle>
            <a:lvl1pPr>
              <a:defRPr b="1">
                <a:latin typeface="-webkit-standard"/>
                <a:ea typeface="-webkit-standard"/>
                <a:cs typeface="-webkit-standard"/>
                <a:sym typeface="-webkit-standard"/>
              </a:defRPr>
            </a:lvl1pPr>
          </a:lstStyle>
          <a:p>
            <a:pPr/>
            <a:r>
              <a:t>ZIP code at birth predicts life outcomes</a:t>
            </a:r>
          </a:p>
        </p:txBody>
      </p:sp>
      <p:sp>
        <p:nvSpPr>
          <p:cNvPr id="180" name="TextBox 2"/>
          <p:cNvSpPr txBox="1"/>
          <p:nvPr/>
        </p:nvSpPr>
        <p:spPr>
          <a:xfrm>
            <a:off x="1058974" y="6326659"/>
            <a:ext cx="340790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u="sng">
                <a:solidFill>
                  <a:srgbClr val="009999"/>
                </a:solidFill>
                <a:uFill>
                  <a:solidFill>
                    <a:srgbClr val="009999"/>
                  </a:solidFill>
                </a:uFill>
                <a:latin typeface="-webkit-standard"/>
                <a:ea typeface="-webkit-standard"/>
                <a:cs typeface="-webkit-standard"/>
                <a:sym typeface="-webkit-standard"/>
                <a:hlinkClick r:id="rId2" invalidUrl="" action="" tgtFrame="" tooltip="" history="1" highlightClick="0" endSnd="0"/>
              </a:defRPr>
            </a:lvl1pPr>
          </a:lstStyle>
          <a:p>
            <a:pPr>
              <a:defRPr u="none">
                <a:solidFill>
                  <a:srgbClr val="000000"/>
                </a:solidFill>
                <a:uFillTx/>
              </a:defRPr>
            </a:pPr>
            <a:r>
              <a:rPr u="sng">
                <a:solidFill>
                  <a:srgbClr val="009999"/>
                </a:solidFill>
                <a:uFill>
                  <a:solidFill>
                    <a:srgbClr val="009999"/>
                  </a:solidFill>
                </a:uFill>
                <a:hlinkClick r:id="rId2" invalidUrl="" action="" tgtFrame="" tooltip="" history="1" highlightClick="0" endSnd="0"/>
              </a:rPr>
              <a:t>https://www.opportunityatlas.org/</a:t>
            </a:r>
          </a:p>
        </p:txBody>
      </p:sp>
      <p:pic>
        <p:nvPicPr>
          <p:cNvPr id="181" name="Picture 4" descr="Picture 4"/>
          <p:cNvPicPr>
            <a:picLocks noChangeAspect="1"/>
          </p:cNvPicPr>
          <p:nvPr/>
        </p:nvPicPr>
        <p:blipFill>
          <a:blip r:embed="rId3">
            <a:extLst/>
          </a:blip>
          <a:stretch>
            <a:fillRect/>
          </a:stretch>
        </p:blipFill>
        <p:spPr>
          <a:xfrm>
            <a:off x="284205" y="1450952"/>
            <a:ext cx="8723097" cy="4245513"/>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Title 1"/>
          <p:cNvSpPr txBox="1"/>
          <p:nvPr>
            <p:ph type="title"/>
          </p:nvPr>
        </p:nvSpPr>
        <p:spPr>
          <a:xfrm>
            <a:off x="506629" y="548640"/>
            <a:ext cx="8467554" cy="1071154"/>
          </a:xfrm>
          <a:prstGeom prst="rect">
            <a:avLst/>
          </a:prstGeom>
        </p:spPr>
        <p:txBody>
          <a:bodyPr/>
          <a:lstStyle>
            <a:lvl1pPr algn="l">
              <a:defRPr b="1"/>
            </a:lvl1pPr>
          </a:lstStyle>
          <a:p>
            <a:pPr/>
            <a:r>
              <a:t>Questions about the origin of segregation</a:t>
            </a:r>
          </a:p>
        </p:txBody>
      </p:sp>
      <p:sp>
        <p:nvSpPr>
          <p:cNvPr id="185" name="TextBox 2"/>
          <p:cNvSpPr txBox="1"/>
          <p:nvPr/>
        </p:nvSpPr>
        <p:spPr>
          <a:xfrm>
            <a:off x="621899" y="1533722"/>
            <a:ext cx="8237014" cy="5158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latin typeface="-webkit-standard"/>
                <a:ea typeface="-webkit-standard"/>
                <a:cs typeface="-webkit-standard"/>
                <a:sym typeface="-webkit-standard"/>
              </a:defRPr>
            </a:pPr>
            <a:r>
              <a:t> Top-down segregation: Discriminatory policies</a:t>
            </a:r>
          </a:p>
          <a:p>
            <a:pPr>
              <a:defRPr sz="2400">
                <a:latin typeface="-webkit-standard"/>
                <a:ea typeface="-webkit-standard"/>
                <a:cs typeface="-webkit-standard"/>
                <a:sym typeface="-webkit-standard"/>
              </a:defRPr>
            </a:pPr>
          </a:p>
          <a:p>
            <a:pPr>
              <a:buSzPct val="100000"/>
              <a:buFont typeface="Arial"/>
              <a:buChar char="•"/>
              <a:defRPr sz="2400">
                <a:latin typeface="-webkit-standard"/>
                <a:ea typeface="-webkit-standard"/>
                <a:cs typeface="-webkit-standard"/>
                <a:sym typeface="-webkit-standard"/>
              </a:defRPr>
            </a:pPr>
            <a:r>
              <a:t> Bottom-up segregation: Individual location choices influenced by:</a:t>
            </a:r>
          </a:p>
          <a:p>
            <a:pPr lvl="1" marL="742950" indent="-285750">
              <a:buSzPct val="100000"/>
              <a:buFont typeface="Arial"/>
              <a:buChar char="•"/>
              <a:defRPr sz="2400">
                <a:latin typeface="-webkit-standard"/>
                <a:ea typeface="-webkit-standard"/>
                <a:cs typeface="-webkit-standard"/>
                <a:sym typeface="-webkit-standard"/>
              </a:defRPr>
            </a:pPr>
            <a:r>
              <a:t>Price of housing and services</a:t>
            </a:r>
          </a:p>
          <a:p>
            <a:pPr lvl="1" marL="742950" indent="-285750">
              <a:buSzPct val="100000"/>
              <a:buFont typeface="Arial"/>
              <a:buChar char="•"/>
              <a:defRPr sz="2400">
                <a:latin typeface="-webkit-standard"/>
                <a:ea typeface="-webkit-standard"/>
                <a:cs typeface="-webkit-standard"/>
                <a:sym typeface="-webkit-standard"/>
              </a:defRPr>
            </a:pPr>
            <a:r>
              <a:t>Access to religious centers and education</a:t>
            </a:r>
          </a:p>
          <a:p>
            <a:pPr lvl="1" marL="742950" indent="-285750">
              <a:buSzPct val="100000"/>
              <a:buFont typeface="Arial"/>
              <a:buChar char="•"/>
              <a:defRPr sz="2400">
                <a:latin typeface="-webkit-standard"/>
                <a:ea typeface="-webkit-standard"/>
                <a:cs typeface="-webkit-standard"/>
                <a:sym typeface="-webkit-standard"/>
              </a:defRPr>
            </a:pPr>
            <a:r>
              <a:t>Tenant exclusion and bias</a:t>
            </a:r>
          </a:p>
          <a:p>
            <a:pPr>
              <a:defRPr sz="2400">
                <a:latin typeface="-webkit-standard"/>
                <a:ea typeface="-webkit-standard"/>
                <a:cs typeface="-webkit-standard"/>
                <a:sym typeface="-webkit-standard"/>
              </a:defRPr>
            </a:pPr>
          </a:p>
          <a:p>
            <a:pPr>
              <a:buSzPct val="100000"/>
              <a:buFont typeface="Arial"/>
              <a:buChar char="•"/>
              <a:defRPr sz="2400">
                <a:latin typeface="-webkit-standard"/>
                <a:ea typeface="-webkit-standard"/>
                <a:cs typeface="-webkit-standard"/>
                <a:sym typeface="-webkit-standard"/>
              </a:defRPr>
            </a:pPr>
            <a:r>
              <a:t> What is the role of inhabitant intolerance to different neighbors?</a:t>
            </a:r>
          </a:p>
          <a:p>
            <a:pPr>
              <a:buSzPct val="100000"/>
              <a:buFont typeface="Arial"/>
              <a:buChar char="•"/>
              <a:defRPr sz="2400">
                <a:latin typeface="-webkit-standard"/>
                <a:ea typeface="-webkit-standard"/>
                <a:cs typeface="-webkit-standard"/>
                <a:sym typeface="-webkit-standard"/>
              </a:defRPr>
            </a:pPr>
            <a:r>
              <a:t> </a:t>
            </a:r>
            <a:r>
              <a:rPr b="1"/>
              <a:t>Without central discrimination, can segregation emerge even when individuals tolerate living in a neighborhood in which they are in the minority?</a:t>
            </a:r>
            <a:endParaRPr b="1"/>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Title 1"/>
          <p:cNvSpPr txBox="1"/>
          <p:nvPr>
            <p:ph type="title"/>
          </p:nvPr>
        </p:nvSpPr>
        <p:spPr>
          <a:xfrm>
            <a:off x="914400" y="714375"/>
            <a:ext cx="7772400" cy="681039"/>
          </a:xfrm>
          <a:prstGeom prst="rect">
            <a:avLst/>
          </a:prstGeom>
        </p:spPr>
        <p:txBody>
          <a:bodyPr/>
          <a:lstStyle>
            <a:lvl1pPr algn="l"/>
          </a:lstStyle>
          <a:p>
            <a:pPr/>
            <a:r>
              <a:t>Overview</a:t>
            </a:r>
          </a:p>
        </p:txBody>
      </p:sp>
      <p:sp>
        <p:nvSpPr>
          <p:cNvPr id="189" name="Content Placeholder 2"/>
          <p:cNvSpPr txBox="1"/>
          <p:nvPr>
            <p:ph type="body" idx="1"/>
          </p:nvPr>
        </p:nvSpPr>
        <p:spPr>
          <a:prstGeom prst="rect">
            <a:avLst/>
          </a:prstGeom>
        </p:spPr>
        <p:txBody>
          <a:bodyPr/>
          <a:lstStyle/>
          <a:p>
            <a:pPr/>
            <a:r>
              <a:t>1. Segregation</a:t>
            </a:r>
          </a:p>
          <a:p>
            <a:pPr>
              <a:defRPr b="1"/>
            </a:pPr>
            <a:r>
              <a:t>2. Schelling's segregation model</a:t>
            </a:r>
          </a:p>
          <a:p>
            <a:pPr/>
            <a:r>
              <a:t>3. Analyzing Schelling's model</a:t>
            </a:r>
          </a:p>
          <a:p>
            <a:pPr/>
            <a:r>
              <a:t>4. Cellular Automata: The game of life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 name="Title 1"/>
          <p:cNvSpPr txBox="1"/>
          <p:nvPr>
            <p:ph type="title"/>
          </p:nvPr>
        </p:nvSpPr>
        <p:spPr>
          <a:xfrm>
            <a:off x="914400" y="714375"/>
            <a:ext cx="7772400" cy="681039"/>
          </a:xfrm>
          <a:prstGeom prst="rect">
            <a:avLst/>
          </a:prstGeom>
        </p:spPr>
        <p:txBody>
          <a:bodyPr/>
          <a:lstStyle/>
          <a:p>
            <a:pPr/>
          </a:p>
        </p:txBody>
      </p:sp>
      <p:pic>
        <p:nvPicPr>
          <p:cNvPr id="193" name="Picture 2" descr="Picture 2"/>
          <p:cNvPicPr>
            <a:picLocks noChangeAspect="1"/>
          </p:cNvPicPr>
          <p:nvPr/>
        </p:nvPicPr>
        <p:blipFill>
          <a:blip r:embed="rId2">
            <a:extLst/>
          </a:blip>
          <a:stretch>
            <a:fillRect/>
          </a:stretch>
        </p:blipFill>
        <p:spPr>
          <a:xfrm>
            <a:off x="685800" y="502919"/>
            <a:ext cx="7772400" cy="585216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Title 1"/>
          <p:cNvSpPr txBox="1"/>
          <p:nvPr>
            <p:ph type="title"/>
          </p:nvPr>
        </p:nvSpPr>
        <p:spPr>
          <a:xfrm>
            <a:off x="914400" y="714375"/>
            <a:ext cx="7772400" cy="681039"/>
          </a:xfrm>
          <a:prstGeom prst="rect">
            <a:avLst/>
          </a:prstGeom>
        </p:spPr>
        <p:txBody>
          <a:bodyPr/>
          <a:lstStyle>
            <a:lvl1pPr>
              <a:defRPr b="1"/>
            </a:lvl1pPr>
          </a:lstStyle>
          <a:p>
            <a:pPr/>
            <a:r>
              <a:t>Schelling's model setup</a:t>
            </a:r>
          </a:p>
        </p:txBody>
      </p:sp>
      <p:sp>
        <p:nvSpPr>
          <p:cNvPr id="197" name="TextBox 3"/>
          <p:cNvSpPr txBox="1"/>
          <p:nvPr/>
        </p:nvSpPr>
        <p:spPr>
          <a:xfrm>
            <a:off x="4531222" y="1754303"/>
            <a:ext cx="4480561" cy="540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Agents of two kinds, similar number (here 22 and 23)</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Low but nonzero fraction of empty cells (here 19)</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Cells have a neighborhood of 8 cells (3x3 - 1)</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Border and corner cells have smaller neighborhood</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Agents are aware of the fraction of similar agents in their neighborhood: </a:t>
            </a:r>
            <a:r>
              <a:rPr>
                <a:latin typeface="MJXc-TeX-math-I"/>
                <a:ea typeface="MJXc-TeX-math-I"/>
                <a:cs typeface="MJXc-TeX-math-I"/>
                <a:sym typeface="MJXc-TeX-math-I"/>
              </a:rPr>
              <a:t>f</a:t>
            </a:r>
            <a:endParaRPr>
              <a:latin typeface="MJXc-TeX-math-I"/>
              <a:ea typeface="MJXc-TeX-math-I"/>
              <a:cs typeface="MJXc-TeX-math-I"/>
              <a:sym typeface="MJXc-TeX-math-I"/>
            </a:endParaRP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MJXc-TeX-math-I"/>
                <a:ea typeface="MJXc-TeX-math-I"/>
                <a:cs typeface="MJXc-TeX-math-I"/>
                <a:sym typeface="MJXc-TeX-math-I"/>
              </a:defRPr>
            </a:pPr>
            <a:r>
              <a:t>F</a:t>
            </a:r>
            <a:r>
              <a:rPr>
                <a:latin typeface="-webkit-standard"/>
                <a:ea typeface="-webkit-standard"/>
                <a:cs typeface="-webkit-standard"/>
                <a:sym typeface="-webkit-standard"/>
              </a:rPr>
              <a:t> measures intolerance</a:t>
            </a:r>
            <a:endParaRPr>
              <a:latin typeface="-webkit-standard"/>
              <a:ea typeface="-webkit-standard"/>
              <a:cs typeface="-webkit-standard"/>
              <a:sym typeface="-webkit-standard"/>
            </a:endParaRPr>
          </a:p>
          <a:p>
            <a:pP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Agents are satisfied with </a:t>
            </a:r>
            <a:r>
              <a:rPr>
                <a:latin typeface="MJXc-TeX-math-I"/>
                <a:ea typeface="MJXc-TeX-math-I"/>
                <a:cs typeface="MJXc-TeX-math-I"/>
                <a:sym typeface="MJXc-TeX-math-I"/>
              </a:rPr>
              <a:t>f </a:t>
            </a:r>
            <a:r>
              <a:rPr>
                <a:latin typeface="MJXc-TeX-main-R"/>
                <a:ea typeface="MJXc-TeX-main-R"/>
                <a:cs typeface="MJXc-TeX-main-R"/>
                <a:sym typeface="MJXc-TeX-main-R"/>
              </a:rPr>
              <a:t>≥ </a:t>
            </a:r>
            <a:r>
              <a:rPr>
                <a:latin typeface="MJXc-TeX-math-I"/>
                <a:ea typeface="MJXc-TeX-math-I"/>
                <a:cs typeface="MJXc-TeX-math-I"/>
                <a:sym typeface="MJXc-TeX-math-I"/>
              </a:rPr>
              <a:t>F</a:t>
            </a:r>
            <a:endParaRPr>
              <a:latin typeface="MJXc-TeX-math-I"/>
              <a:ea typeface="MJXc-TeX-math-I"/>
              <a:cs typeface="MJXc-TeX-math-I"/>
              <a:sym typeface="MJXc-TeX-math-I"/>
            </a:endParaRPr>
          </a:p>
        </p:txBody>
      </p:sp>
      <p:pic>
        <p:nvPicPr>
          <p:cNvPr id="198" name="Graphic 5" descr="Graphic 5"/>
          <p:cNvPicPr>
            <a:picLocks noChangeAspect="1"/>
          </p:cNvPicPr>
          <p:nvPr/>
        </p:nvPicPr>
        <p:blipFill>
          <a:blip r:embed="rId2">
            <a:extLst/>
          </a:blip>
          <a:stretch>
            <a:fillRect/>
          </a:stretch>
        </p:blipFill>
        <p:spPr>
          <a:xfrm>
            <a:off x="86498" y="1654775"/>
            <a:ext cx="4419601" cy="4191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Title 1"/>
          <p:cNvSpPr txBox="1"/>
          <p:nvPr>
            <p:ph type="title"/>
          </p:nvPr>
        </p:nvSpPr>
        <p:spPr>
          <a:xfrm>
            <a:off x="914400" y="714375"/>
            <a:ext cx="7772400" cy="681039"/>
          </a:xfrm>
          <a:prstGeom prst="rect">
            <a:avLst/>
          </a:prstGeom>
        </p:spPr>
        <p:txBody>
          <a:bodyPr/>
          <a:lstStyle/>
          <a:p>
            <a:pPr/>
            <a:r>
              <a:t>Relocation example </a:t>
            </a:r>
          </a:p>
        </p:txBody>
      </p:sp>
      <p:sp>
        <p:nvSpPr>
          <p:cNvPr id="202" name="TextBox 2"/>
          <p:cNvSpPr txBox="1"/>
          <p:nvPr/>
        </p:nvSpPr>
        <p:spPr>
          <a:xfrm>
            <a:off x="4963708" y="2446637"/>
            <a:ext cx="3763869" cy="313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latin typeface="MJXc-TeX-math-I"/>
                <a:ea typeface="MJXc-TeX-math-I"/>
                <a:cs typeface="MJXc-TeX-math-I"/>
                <a:sym typeface="MJXc-TeX-math-I"/>
              </a:defRPr>
            </a:pPr>
            <a:r>
              <a:t>F</a:t>
            </a:r>
            <a:r>
              <a:rPr>
                <a:latin typeface="MJXc-TeX-main-R"/>
                <a:ea typeface="MJXc-TeX-main-R"/>
                <a:cs typeface="MJXc-TeX-main-R"/>
                <a:sym typeface="MJXc-TeX-main-R"/>
              </a:rPr>
              <a:t>=0.35</a:t>
            </a:r>
            <a:endParaRPr>
              <a:latin typeface="-webkit-standard"/>
              <a:ea typeface="-webkit-standard"/>
              <a:cs typeface="-webkit-standard"/>
              <a:sym typeface="-webkit-standard"/>
            </a:endParaRPr>
          </a:p>
          <a:p>
            <a:pPr>
              <a:buSzPct val="100000"/>
              <a:buFont typeface="Arial"/>
              <a:buChar char="•"/>
              <a:defRPr sz="2000">
                <a:latin typeface="-webkit-standard"/>
                <a:ea typeface="-webkit-standard"/>
                <a:cs typeface="-webkit-standard"/>
                <a:sym typeface="-webkit-standard"/>
              </a:defRPr>
            </a:pPr>
            <a:r>
              <a:t>3/3 neighbors are equal: </a:t>
            </a:r>
          </a:p>
          <a:p>
            <a:pPr lvl="1" marL="742950" indent="-285750">
              <a:buSzPct val="100000"/>
              <a:buFont typeface="Arial"/>
              <a:buChar char="•"/>
              <a:defRPr sz="2000">
                <a:latin typeface="-webkit-standard"/>
                <a:ea typeface="-webkit-standard"/>
                <a:cs typeface="-webkit-standard"/>
                <a:sym typeface="-webkit-standard"/>
              </a:defRPr>
            </a:pPr>
            <a:r>
              <a:t>agent stays</a:t>
            </a:r>
          </a:p>
          <a:p>
            <a:pPr>
              <a:buSzPct val="100000"/>
              <a:buFont typeface="Arial"/>
              <a:buChar char="•"/>
              <a:defRPr sz="2000">
                <a:latin typeface="-webkit-standard"/>
                <a:ea typeface="-webkit-standard"/>
                <a:cs typeface="-webkit-standard"/>
                <a:sym typeface="-webkit-standard"/>
              </a:defRPr>
            </a:pPr>
            <a:r>
              <a:t>Remember:</a:t>
            </a:r>
          </a:p>
          <a:p>
            <a:pPr lvl="1" marL="742950" indent="-285750">
              <a:buSzPct val="100000"/>
              <a:buFont typeface="Arial"/>
              <a:buChar char="•"/>
              <a:defRPr sz="2000">
                <a:latin typeface="-webkit-standard"/>
                <a:ea typeface="-webkit-standard"/>
                <a:cs typeface="-webkit-standard"/>
                <a:sym typeface="-webkit-standard"/>
              </a:defRPr>
            </a:pPr>
            <a:r>
              <a:t>Only occupied neighbor cells count</a:t>
            </a:r>
          </a:p>
          <a:p>
            <a:pPr lvl="1" marL="742950" indent="-285750">
              <a:buSzPct val="100000"/>
              <a:buFont typeface="Arial"/>
              <a:buChar char="•"/>
              <a:defRPr sz="2000">
                <a:latin typeface="-webkit-standard"/>
                <a:ea typeface="-webkit-standard"/>
                <a:cs typeface="-webkit-standard"/>
                <a:sym typeface="-webkit-standard"/>
              </a:defRPr>
            </a:pPr>
            <a:r>
              <a:t>Cells close to the border have smaller neighborhoods</a:t>
            </a:r>
          </a:p>
        </p:txBody>
      </p:sp>
      <p:pic>
        <p:nvPicPr>
          <p:cNvPr id="203" name="Graphic 4" descr="Graphic 4"/>
          <p:cNvPicPr>
            <a:picLocks noChangeAspect="1"/>
          </p:cNvPicPr>
          <p:nvPr/>
        </p:nvPicPr>
        <p:blipFill>
          <a:blip r:embed="rId2">
            <a:extLst/>
          </a:blip>
          <a:stretch>
            <a:fillRect/>
          </a:stretch>
        </p:blipFill>
        <p:spPr>
          <a:xfrm>
            <a:off x="152400" y="1643797"/>
            <a:ext cx="4419600" cy="4191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 name="Title 1"/>
          <p:cNvSpPr txBox="1"/>
          <p:nvPr>
            <p:ph type="title"/>
          </p:nvPr>
        </p:nvSpPr>
        <p:spPr>
          <a:xfrm>
            <a:off x="685800" y="714375"/>
            <a:ext cx="7772400" cy="681039"/>
          </a:xfrm>
          <a:prstGeom prst="rect">
            <a:avLst/>
          </a:prstGeom>
        </p:spPr>
        <p:txBody>
          <a:bodyPr/>
          <a:lstStyle/>
          <a:p>
            <a:pPr/>
            <a:r>
              <a:t>Recap</a:t>
            </a:r>
          </a:p>
        </p:txBody>
      </p:sp>
      <p:sp>
        <p:nvSpPr>
          <p:cNvPr id="101" name="TextBox 2"/>
          <p:cNvSpPr txBox="1"/>
          <p:nvPr/>
        </p:nvSpPr>
        <p:spPr>
          <a:xfrm>
            <a:off x="839906" y="4416321"/>
            <a:ext cx="7464188" cy="15038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ABM is a computational tool that allows us to simulate the </a:t>
            </a:r>
            <a:r>
              <a:rPr b="1"/>
              <a:t>micro-level</a:t>
            </a:r>
            <a:r>
              <a:t> behavior of agents in simple societies and observe the </a:t>
            </a:r>
            <a:r>
              <a:rPr b="1"/>
              <a:t>macro-level</a:t>
            </a:r>
            <a:r>
              <a:t> outcome. This allows us to draw a </a:t>
            </a:r>
            <a:r>
              <a:rPr b="1"/>
              <a:t>causal link </a:t>
            </a:r>
            <a:r>
              <a:t>between micro to macro. </a:t>
            </a:r>
          </a:p>
        </p:txBody>
      </p:sp>
      <p:pic>
        <p:nvPicPr>
          <p:cNvPr id="102" name="Overview-macro-meso-and-micro-level.png" descr="Overview-macro-meso-and-micro-level.png"/>
          <p:cNvPicPr>
            <a:picLocks noChangeAspect="1"/>
          </p:cNvPicPr>
          <p:nvPr/>
        </p:nvPicPr>
        <p:blipFill>
          <a:blip r:embed="rId2">
            <a:extLst/>
          </a:blip>
          <a:stretch>
            <a:fillRect/>
          </a:stretch>
        </p:blipFill>
        <p:spPr>
          <a:xfrm>
            <a:off x="2309177" y="1636024"/>
            <a:ext cx="4525646" cy="253968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Title 1"/>
          <p:cNvSpPr txBox="1"/>
          <p:nvPr>
            <p:ph type="title"/>
          </p:nvPr>
        </p:nvSpPr>
        <p:spPr>
          <a:xfrm>
            <a:off x="914400" y="714375"/>
            <a:ext cx="7772400" cy="681039"/>
          </a:xfrm>
          <a:prstGeom prst="rect">
            <a:avLst/>
          </a:prstGeom>
        </p:spPr>
        <p:txBody>
          <a:bodyPr/>
          <a:lstStyle/>
          <a:p>
            <a:pPr/>
            <a:r>
              <a:t>Relocation example </a:t>
            </a:r>
          </a:p>
        </p:txBody>
      </p:sp>
      <p:sp>
        <p:nvSpPr>
          <p:cNvPr id="207" name="TextBox 2"/>
          <p:cNvSpPr txBox="1"/>
          <p:nvPr/>
        </p:nvSpPr>
        <p:spPr>
          <a:xfrm>
            <a:off x="5346768" y="3039761"/>
            <a:ext cx="3939120" cy="1594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buSzPct val="100000"/>
              <a:buFont typeface="Arial"/>
              <a:buChar char="•"/>
              <a:defRPr sz="2000">
                <a:latin typeface="MJXc-TeX-math-I"/>
                <a:ea typeface="MJXc-TeX-math-I"/>
                <a:cs typeface="MJXc-TeX-math-I"/>
                <a:sym typeface="MJXc-TeX-math-I"/>
              </a:defRPr>
            </a:pPr>
            <a:r>
              <a:t>F</a:t>
            </a:r>
            <a:r>
              <a:rPr>
                <a:latin typeface="MJXc-TeX-main-R"/>
                <a:ea typeface="MJXc-TeX-main-R"/>
                <a:cs typeface="MJXc-TeX-main-R"/>
                <a:sym typeface="MJXc-TeX-main-R"/>
              </a:rPr>
              <a:t>=0.35</a:t>
            </a:r>
            <a:endParaRPr>
              <a:latin typeface="-webkit-standard"/>
              <a:ea typeface="-webkit-standard"/>
              <a:cs typeface="-webkit-standard"/>
              <a:sym typeface="-webkit-standard"/>
            </a:endParaRPr>
          </a:p>
          <a:p>
            <a:pPr>
              <a:buSzPct val="100000"/>
              <a:buFont typeface="Arial"/>
              <a:buChar char="•"/>
              <a:defRPr sz="2000">
                <a:latin typeface="-webkit-standard"/>
                <a:ea typeface="-webkit-standard"/>
                <a:cs typeface="-webkit-standard"/>
                <a:sym typeface="-webkit-standard"/>
              </a:defRPr>
            </a:pPr>
            <a:r>
              <a:t>1/3 neighbors are equal:</a:t>
            </a:r>
          </a:p>
          <a:p>
            <a:pPr lvl="1" marL="742950" indent="-285750">
              <a:buSzPct val="100000"/>
              <a:buFont typeface="Arial"/>
              <a:buChar char="•"/>
              <a:defRPr sz="2000">
                <a:latin typeface="-webkit-standard"/>
                <a:ea typeface="-webkit-standard"/>
                <a:cs typeface="-webkit-standard"/>
                <a:sym typeface="-webkit-standard"/>
              </a:defRPr>
            </a:pPr>
            <a:r>
              <a:t>1/3 &lt; 0.35</a:t>
            </a:r>
          </a:p>
          <a:p>
            <a:pPr lvl="1" marL="742950" indent="-285750">
              <a:buSzPct val="100000"/>
              <a:buFont typeface="Arial"/>
              <a:buChar char="•"/>
              <a:defRPr sz="2000">
                <a:latin typeface="-webkit-standard"/>
                <a:ea typeface="-webkit-standard"/>
                <a:cs typeface="-webkit-standard"/>
                <a:sym typeface="-webkit-standard"/>
              </a:defRPr>
            </a:pPr>
            <a:r>
              <a:t>agent marked for relocation</a:t>
            </a:r>
          </a:p>
        </p:txBody>
      </p:sp>
      <p:pic>
        <p:nvPicPr>
          <p:cNvPr id="208" name="Graphic 4" descr="Graphic 4"/>
          <p:cNvPicPr>
            <a:picLocks noChangeAspect="1"/>
          </p:cNvPicPr>
          <p:nvPr/>
        </p:nvPicPr>
        <p:blipFill>
          <a:blip r:embed="rId2">
            <a:extLst/>
          </a:blip>
          <a:stretch>
            <a:fillRect/>
          </a:stretch>
        </p:blipFill>
        <p:spPr>
          <a:xfrm>
            <a:off x="152400" y="1952625"/>
            <a:ext cx="4419600" cy="4191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207">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207">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7"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Title 1"/>
          <p:cNvSpPr txBox="1"/>
          <p:nvPr>
            <p:ph type="title"/>
          </p:nvPr>
        </p:nvSpPr>
        <p:spPr>
          <a:xfrm>
            <a:off x="914400" y="714375"/>
            <a:ext cx="7772400" cy="681039"/>
          </a:xfrm>
          <a:prstGeom prst="rect">
            <a:avLst/>
          </a:prstGeom>
        </p:spPr>
        <p:txBody>
          <a:bodyPr/>
          <a:lstStyle/>
          <a:p>
            <a:pPr/>
            <a:r>
              <a:t>Relocation example </a:t>
            </a:r>
          </a:p>
        </p:txBody>
      </p:sp>
      <p:sp>
        <p:nvSpPr>
          <p:cNvPr id="212" name="TextBox 3"/>
          <p:cNvSpPr txBox="1"/>
          <p:nvPr/>
        </p:nvSpPr>
        <p:spPr>
          <a:xfrm>
            <a:off x="5457980" y="3131575"/>
            <a:ext cx="4480560"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latin typeface="MJXc-TeX-math-I"/>
                <a:ea typeface="MJXc-TeX-math-I"/>
                <a:cs typeface="MJXc-TeX-math-I"/>
                <a:sym typeface="MJXc-TeX-math-I"/>
              </a:defRPr>
            </a:pPr>
            <a:r>
              <a:t>F</a:t>
            </a:r>
            <a:r>
              <a:rPr>
                <a:latin typeface="MJXc-TeX-main-R"/>
                <a:ea typeface="MJXc-TeX-main-R"/>
                <a:cs typeface="MJXc-TeX-main-R"/>
                <a:sym typeface="MJXc-TeX-main-R"/>
              </a:rPr>
              <a:t>=0.35</a:t>
            </a:r>
            <a:endParaRPr>
              <a:latin typeface="-webkit-standard"/>
              <a:ea typeface="-webkit-standard"/>
              <a:cs typeface="-webkit-standard"/>
              <a:sym typeface="-webkit-standard"/>
            </a:endParaRPr>
          </a:p>
          <a:p>
            <a:pPr>
              <a:buSzPct val="100000"/>
              <a:buFont typeface="Arial"/>
              <a:buChar char="•"/>
              <a:defRPr sz="2000">
                <a:latin typeface="-webkit-standard"/>
                <a:ea typeface="-webkit-standard"/>
                <a:cs typeface="-webkit-standard"/>
                <a:sym typeface="-webkit-standard"/>
              </a:defRPr>
            </a:pPr>
            <a:r>
              <a:t>2/4 neighbors are equal:</a:t>
            </a:r>
          </a:p>
          <a:p>
            <a:pPr lvl="1" marL="742950" indent="-285750">
              <a:buSzPct val="100000"/>
              <a:buFont typeface="Arial"/>
              <a:buChar char="•"/>
              <a:defRPr sz="2000">
                <a:latin typeface="-webkit-standard"/>
                <a:ea typeface="-webkit-standard"/>
                <a:cs typeface="-webkit-standard"/>
                <a:sym typeface="-webkit-standard"/>
              </a:defRPr>
            </a:pPr>
            <a:r>
              <a:t>0.5 &gt;  0.35</a:t>
            </a:r>
          </a:p>
          <a:p>
            <a:pPr lvl="1" marL="742950" indent="-285750">
              <a:buSzPct val="100000"/>
              <a:buFont typeface="Arial"/>
              <a:buChar char="•"/>
              <a:defRPr sz="2000">
                <a:latin typeface="-webkit-standard"/>
                <a:ea typeface="-webkit-standard"/>
                <a:cs typeface="-webkit-standard"/>
                <a:sym typeface="-webkit-standard"/>
              </a:defRPr>
            </a:pPr>
            <a:r>
              <a:t>Agent stays </a:t>
            </a:r>
          </a:p>
        </p:txBody>
      </p:sp>
      <p:pic>
        <p:nvPicPr>
          <p:cNvPr id="213" name="Graphic 5" descr="Graphic 5"/>
          <p:cNvPicPr>
            <a:picLocks noChangeAspect="1"/>
          </p:cNvPicPr>
          <p:nvPr/>
        </p:nvPicPr>
        <p:blipFill>
          <a:blip r:embed="rId2">
            <a:extLst/>
          </a:blip>
          <a:stretch>
            <a:fillRect/>
          </a:stretch>
        </p:blipFill>
        <p:spPr>
          <a:xfrm>
            <a:off x="152400" y="1636240"/>
            <a:ext cx="4419600" cy="4191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212">
                                            <p:txEl>
                                              <p:pRg st="2" end="2"/>
                                            </p:txEl>
                                          </p:spTgt>
                                        </p:tgtEl>
                                        <p:attrNameLst>
                                          <p:attrName>style.visibility</p:attrName>
                                        </p:attrNameLst>
                                      </p:cBhvr>
                                      <p:to>
                                        <p:strVal val="visible"/>
                                      </p:to>
                                    </p:set>
                                    <p:anim calcmode="lin" valueType="num">
                                      <p:cBhvr>
                                        <p:cTn id="7" dur="500" fill="hold"/>
                                        <p:tgtEl>
                                          <p:spTgt spid="212">
                                            <p:txEl>
                                              <p:pRg st="2" end="2"/>
                                            </p:txEl>
                                          </p:spTgt>
                                        </p:tgtEl>
                                        <p:attrNameLst>
                                          <p:attrName>ppt_x</p:attrName>
                                        </p:attrNameLst>
                                      </p:cBhvr>
                                      <p:tavLst>
                                        <p:tav tm="0">
                                          <p:val>
                                            <p:strVal val="#ppt_x"/>
                                          </p:val>
                                        </p:tav>
                                        <p:tav tm="100000">
                                          <p:val>
                                            <p:strVal val="#ppt_x"/>
                                          </p:val>
                                        </p:tav>
                                      </p:tavLst>
                                    </p:anim>
                                    <p:anim calcmode="lin" valueType="num">
                                      <p:cBhvr>
                                        <p:cTn id="8" dur="500" fill="hold"/>
                                        <p:tgtEl>
                                          <p:spTgt spid="212">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1" fill="hold">
                                  <p:stCondLst>
                                    <p:cond delay="0"/>
                                  </p:stCondLst>
                                  <p:iterate type="el" backwards="0">
                                    <p:tmAbs val="0"/>
                                  </p:iterate>
                                  <p:childTnLst>
                                    <p:set>
                                      <p:cBhvr>
                                        <p:cTn id="11" fill="hold"/>
                                        <p:tgtEl>
                                          <p:spTgt spid="212">
                                            <p:txEl>
                                              <p:pRg st="3" end="3"/>
                                            </p:txEl>
                                          </p:spTgt>
                                        </p:tgtEl>
                                        <p:attrNameLst>
                                          <p:attrName>style.visibility</p:attrName>
                                        </p:attrNameLst>
                                      </p:cBhvr>
                                      <p:to>
                                        <p:strVal val="visible"/>
                                      </p:to>
                                    </p:set>
                                    <p:anim calcmode="lin" valueType="num">
                                      <p:cBhvr>
                                        <p:cTn id="12" dur="500" fill="hold"/>
                                        <p:tgtEl>
                                          <p:spTgt spid="212">
                                            <p:txEl>
                                              <p:pRg st="3" end="3"/>
                                            </p:txEl>
                                          </p:spTgt>
                                        </p:tgtEl>
                                        <p:attrNameLst>
                                          <p:attrName>ppt_x</p:attrName>
                                        </p:attrNameLst>
                                      </p:cBhvr>
                                      <p:tavLst>
                                        <p:tav tm="0">
                                          <p:val>
                                            <p:strVal val="#ppt_x"/>
                                          </p:val>
                                        </p:tav>
                                        <p:tav tm="100000">
                                          <p:val>
                                            <p:strVal val="#ppt_x"/>
                                          </p:val>
                                        </p:tav>
                                      </p:tavLst>
                                    </p:anim>
                                    <p:anim calcmode="lin" valueType="num">
                                      <p:cBhvr>
                                        <p:cTn id="13" dur="500" fill="hold"/>
                                        <p:tgtEl>
                                          <p:spTgt spid="21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2"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6" name="Title 1"/>
          <p:cNvSpPr txBox="1"/>
          <p:nvPr>
            <p:ph type="title"/>
          </p:nvPr>
        </p:nvSpPr>
        <p:spPr>
          <a:xfrm>
            <a:off x="914400" y="714375"/>
            <a:ext cx="7772400" cy="681039"/>
          </a:xfrm>
          <a:prstGeom prst="rect">
            <a:avLst/>
          </a:prstGeom>
        </p:spPr>
        <p:txBody>
          <a:bodyPr/>
          <a:lstStyle/>
          <a:p>
            <a:pPr/>
            <a:r>
              <a:t>Relocation example </a:t>
            </a:r>
          </a:p>
        </p:txBody>
      </p:sp>
      <p:sp>
        <p:nvSpPr>
          <p:cNvPr id="217" name="TextBox 3"/>
          <p:cNvSpPr txBox="1"/>
          <p:nvPr/>
        </p:nvSpPr>
        <p:spPr>
          <a:xfrm>
            <a:off x="5013136" y="3032722"/>
            <a:ext cx="4480561"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latin typeface="MJXc-TeX-math-I"/>
                <a:ea typeface="MJXc-TeX-math-I"/>
                <a:cs typeface="MJXc-TeX-math-I"/>
                <a:sym typeface="MJXc-TeX-math-I"/>
              </a:defRPr>
            </a:pPr>
            <a:r>
              <a:t>F</a:t>
            </a:r>
            <a:r>
              <a:rPr>
                <a:latin typeface="MJXc-TeX-main-R"/>
                <a:ea typeface="MJXc-TeX-main-R"/>
                <a:cs typeface="MJXc-TeX-main-R"/>
                <a:sym typeface="MJXc-TeX-main-R"/>
              </a:rPr>
              <a:t>=0.35</a:t>
            </a:r>
            <a:endParaRPr>
              <a:latin typeface="-webkit-standard"/>
              <a:ea typeface="-webkit-standard"/>
              <a:cs typeface="-webkit-standard"/>
              <a:sym typeface="-webkit-standard"/>
            </a:endParaRPr>
          </a:p>
          <a:p>
            <a:pPr>
              <a:buSzPct val="100000"/>
              <a:buFont typeface="Arial"/>
              <a:buChar char="•"/>
              <a:defRPr sz="2000">
                <a:latin typeface="-webkit-standard"/>
                <a:ea typeface="-webkit-standard"/>
                <a:cs typeface="-webkit-standard"/>
                <a:sym typeface="-webkit-standard"/>
              </a:defRPr>
            </a:pPr>
            <a:r>
              <a:t>1/3 neighbors are equal:</a:t>
            </a:r>
          </a:p>
          <a:p>
            <a:pPr lvl="1" marL="742950" indent="-285750">
              <a:buSzPct val="100000"/>
              <a:buFont typeface="Arial"/>
              <a:buChar char="•"/>
              <a:defRPr sz="2000">
                <a:latin typeface="-webkit-standard"/>
                <a:ea typeface="-webkit-standard"/>
                <a:cs typeface="-webkit-standard"/>
                <a:sym typeface="-webkit-standard"/>
              </a:defRPr>
            </a:pPr>
            <a:r>
              <a:t>1/3 &lt; 0.35</a:t>
            </a:r>
          </a:p>
          <a:p>
            <a:pPr lvl="1" marL="742950" indent="-285750">
              <a:buSzPct val="100000"/>
              <a:buFont typeface="Arial"/>
              <a:buChar char="•"/>
              <a:defRPr sz="2000">
                <a:latin typeface="-webkit-standard"/>
                <a:ea typeface="-webkit-standard"/>
                <a:cs typeface="-webkit-standard"/>
                <a:sym typeface="-webkit-standard"/>
              </a:defRPr>
            </a:pPr>
            <a:r>
              <a:t>agent marked for relocation</a:t>
            </a:r>
          </a:p>
        </p:txBody>
      </p:sp>
      <p:pic>
        <p:nvPicPr>
          <p:cNvPr id="218" name="Graphic 5" descr="Graphic 5"/>
          <p:cNvPicPr>
            <a:picLocks noChangeAspect="1"/>
          </p:cNvPicPr>
          <p:nvPr/>
        </p:nvPicPr>
        <p:blipFill>
          <a:blip r:embed="rId2">
            <a:extLst/>
          </a:blip>
          <a:stretch>
            <a:fillRect/>
          </a:stretch>
        </p:blipFill>
        <p:spPr>
          <a:xfrm>
            <a:off x="152400" y="1952625"/>
            <a:ext cx="4419600" cy="4191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 name="Title 1"/>
          <p:cNvSpPr txBox="1"/>
          <p:nvPr>
            <p:ph type="title"/>
          </p:nvPr>
        </p:nvSpPr>
        <p:spPr>
          <a:xfrm>
            <a:off x="914400" y="714375"/>
            <a:ext cx="7772400" cy="681039"/>
          </a:xfrm>
          <a:prstGeom prst="rect">
            <a:avLst/>
          </a:prstGeom>
        </p:spPr>
        <p:txBody>
          <a:bodyPr/>
          <a:lstStyle/>
          <a:p>
            <a:pPr/>
            <a:r>
              <a:t>Relocation example </a:t>
            </a:r>
          </a:p>
        </p:txBody>
      </p:sp>
      <p:sp>
        <p:nvSpPr>
          <p:cNvPr id="222" name="TextBox 3"/>
          <p:cNvSpPr txBox="1"/>
          <p:nvPr/>
        </p:nvSpPr>
        <p:spPr>
          <a:xfrm>
            <a:off x="5099632" y="3024996"/>
            <a:ext cx="4480561"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MJXc-TeX-math-I"/>
                <a:ea typeface="MJXc-TeX-math-I"/>
                <a:cs typeface="MJXc-TeX-math-I"/>
                <a:sym typeface="MJXc-TeX-math-I"/>
              </a:defRPr>
            </a:pPr>
            <a:r>
              <a:t>F</a:t>
            </a:r>
            <a:r>
              <a:rPr>
                <a:latin typeface="MJXc-TeX-main-R"/>
                <a:ea typeface="MJXc-TeX-main-R"/>
                <a:cs typeface="MJXc-TeX-main-R"/>
                <a:sym typeface="MJXc-TeX-main-R"/>
              </a:rPr>
              <a:t>=0.35</a:t>
            </a:r>
            <a:endParaRPr>
              <a:latin typeface="-webkit-standard"/>
              <a:ea typeface="-webkit-standard"/>
              <a:cs typeface="-webkit-standard"/>
              <a:sym typeface="-webkit-standard"/>
            </a:endParaRPr>
          </a:p>
          <a:p>
            <a:pPr>
              <a:buSzPct val="100000"/>
              <a:buFont typeface="Arial"/>
              <a:buChar char="•"/>
              <a:defRPr>
                <a:latin typeface="-webkit-standard"/>
                <a:ea typeface="-webkit-standard"/>
                <a:cs typeface="-webkit-standard"/>
                <a:sym typeface="-webkit-standard"/>
              </a:defRPr>
            </a:pPr>
            <a:r>
              <a:t>1/2 neighbors are equal:</a:t>
            </a:r>
          </a:p>
          <a:p>
            <a:pPr lvl="1" marL="742950" indent="-285750">
              <a:buSzPct val="100000"/>
              <a:buFont typeface="Arial"/>
              <a:buChar char="•"/>
              <a:defRPr>
                <a:latin typeface="-webkit-standard"/>
                <a:ea typeface="-webkit-standard"/>
                <a:cs typeface="-webkit-standard"/>
                <a:sym typeface="-webkit-standard"/>
              </a:defRPr>
            </a:pPr>
            <a:r>
              <a:t>0.5 &gt; 0.35</a:t>
            </a:r>
          </a:p>
          <a:p>
            <a:pPr lvl="1" marL="742950" indent="-285750">
              <a:buSzPct val="100000"/>
              <a:buFont typeface="Arial"/>
              <a:buChar char="•"/>
              <a:defRPr>
                <a:latin typeface="-webkit-standard"/>
                <a:ea typeface="-webkit-standard"/>
                <a:cs typeface="-webkit-standard"/>
                <a:sym typeface="-webkit-standard"/>
              </a:defRPr>
            </a:pPr>
            <a:r>
              <a:t>agent stays</a:t>
            </a:r>
          </a:p>
          <a:p>
            <a:pPr>
              <a:buSzPct val="100000"/>
              <a:buFont typeface="Arial"/>
              <a:buChar char="•"/>
              <a:defRPr>
                <a:latin typeface="-webkit-standard"/>
                <a:ea typeface="-webkit-standard"/>
                <a:cs typeface="-webkit-standard"/>
                <a:sym typeface="-webkit-standard"/>
              </a:defRPr>
            </a:pPr>
            <a:r>
              <a:t>Note:</a:t>
            </a:r>
          </a:p>
          <a:p>
            <a:pPr lvl="1" marL="742950" indent="-285750">
              <a:buSzPct val="100000"/>
              <a:buFont typeface="Arial"/>
              <a:buChar char="•"/>
              <a:defRPr>
                <a:latin typeface="-webkit-standard"/>
                <a:ea typeface="-webkit-standard"/>
                <a:cs typeface="-webkit-standard"/>
                <a:sym typeface="-webkit-standard"/>
              </a:defRPr>
            </a:pPr>
            <a:r>
              <a:t>Corner cells have at most three neighbors</a:t>
            </a:r>
          </a:p>
        </p:txBody>
      </p:sp>
      <p:pic>
        <p:nvPicPr>
          <p:cNvPr id="223" name="Graphic 5" descr="Graphic 5"/>
          <p:cNvPicPr>
            <a:picLocks noChangeAspect="1"/>
          </p:cNvPicPr>
          <p:nvPr/>
        </p:nvPicPr>
        <p:blipFill>
          <a:blip r:embed="rId2">
            <a:extLst/>
          </a:blip>
          <a:stretch>
            <a:fillRect/>
          </a:stretch>
        </p:blipFill>
        <p:spPr>
          <a:xfrm>
            <a:off x="152400" y="1945158"/>
            <a:ext cx="4419600" cy="419100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Title 1"/>
          <p:cNvSpPr txBox="1"/>
          <p:nvPr>
            <p:ph type="title"/>
          </p:nvPr>
        </p:nvSpPr>
        <p:spPr>
          <a:xfrm>
            <a:off x="914400" y="714375"/>
            <a:ext cx="7772400" cy="681039"/>
          </a:xfrm>
          <a:prstGeom prst="rect">
            <a:avLst/>
          </a:prstGeom>
        </p:spPr>
        <p:txBody>
          <a:bodyPr/>
          <a:lstStyle/>
          <a:p>
            <a:pPr/>
            <a:r>
              <a:t>Relocation example </a:t>
            </a:r>
          </a:p>
        </p:txBody>
      </p:sp>
      <p:sp>
        <p:nvSpPr>
          <p:cNvPr id="227" name="TextBox 3"/>
          <p:cNvSpPr txBox="1"/>
          <p:nvPr/>
        </p:nvSpPr>
        <p:spPr>
          <a:xfrm>
            <a:off x="4617720" y="2656350"/>
            <a:ext cx="4480560" cy="316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 "Unhappy" agents with </a:t>
            </a:r>
            <a:r>
              <a:rPr>
                <a:latin typeface="MJXc-TeX-math-I"/>
                <a:ea typeface="MJXc-TeX-math-I"/>
                <a:cs typeface="MJXc-TeX-math-I"/>
                <a:sym typeface="MJXc-TeX-math-I"/>
              </a:rPr>
              <a:t>f </a:t>
            </a:r>
            <a:r>
              <a:rPr>
                <a:latin typeface="MJXc-TeX-main-R"/>
                <a:ea typeface="MJXc-TeX-main-R"/>
                <a:cs typeface="MJXc-TeX-main-R"/>
                <a:sym typeface="MJXc-TeX-main-R"/>
              </a:rPr>
              <a:t>&lt; </a:t>
            </a:r>
            <a:r>
              <a:rPr>
                <a:latin typeface="MJXc-TeX-math-I"/>
                <a:ea typeface="MJXc-TeX-math-I"/>
                <a:cs typeface="MJXc-TeX-math-I"/>
                <a:sym typeface="MJXc-TeX-math-I"/>
              </a:rPr>
              <a:t>F</a:t>
            </a:r>
          </a:p>
          <a:p>
            <a:pPr>
              <a:buSzPct val="100000"/>
              <a:buFont typeface="Arial"/>
              <a:buChar char="•"/>
              <a:defRPr>
                <a:latin typeface="-webkit-standard"/>
                <a:ea typeface="-webkit-standard"/>
                <a:cs typeface="-webkit-standard"/>
                <a:sym typeface="-webkit-standard"/>
              </a:defRPr>
            </a:pPr>
            <a:r>
              <a:t> Relocation is based on a sequence and a rule where to jump</a:t>
            </a:r>
          </a:p>
          <a:p>
            <a:pPr>
              <a:buSzPct val="100000"/>
              <a:buFont typeface="Arial"/>
              <a:buChar char="•"/>
              <a:defRPr>
                <a:latin typeface="-webkit-standard"/>
                <a:ea typeface="-webkit-standard"/>
                <a:cs typeface="-webkit-standard"/>
                <a:sym typeface="-webkit-standard"/>
              </a:defRPr>
            </a:pPr>
            <a:r>
              <a:t> Some variability in this step:</a:t>
            </a:r>
          </a:p>
          <a:p>
            <a:pPr lvl="1" marL="742950" indent="-285750">
              <a:buSzPct val="100000"/>
              <a:buFont typeface="Arial"/>
              <a:buChar char="•"/>
              <a:defRPr>
                <a:latin typeface="-webkit-standard"/>
                <a:ea typeface="-webkit-standard"/>
                <a:cs typeface="-webkit-standard"/>
                <a:sym typeface="-webkit-standard"/>
              </a:defRPr>
            </a:pPr>
            <a:r>
              <a:t>Random sequence or ordered</a:t>
            </a:r>
          </a:p>
          <a:p>
            <a:pPr>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 Options about jumps:</a:t>
            </a:r>
            <a:br/>
            <a:r>
              <a:t>a) closest happy free spot</a:t>
            </a:r>
            <a:br/>
            <a:r>
              <a:t>b) happiest free spot: </a:t>
            </a:r>
            <a:r>
              <a:rPr>
                <a:latin typeface="MJXc-TeX-math-I"/>
                <a:ea typeface="MJXc-TeX-math-I"/>
                <a:cs typeface="MJXc-TeX-math-I"/>
                <a:sym typeface="MJXc-TeX-math-I"/>
              </a:rPr>
              <a:t>max</a:t>
            </a:r>
            <a:r>
              <a:rPr>
                <a:latin typeface="MJXc-TeX-main-R"/>
                <a:ea typeface="MJXc-TeX-main-R"/>
                <a:cs typeface="MJXc-TeX-main-R"/>
                <a:sym typeface="MJXc-TeX-main-R"/>
              </a:rPr>
              <a:t>(</a:t>
            </a:r>
            <a:r>
              <a:rPr>
                <a:latin typeface="MJXc-TeX-math-I"/>
                <a:ea typeface="MJXc-TeX-math-I"/>
                <a:cs typeface="MJXc-TeX-math-I"/>
                <a:sym typeface="MJXc-TeX-math-I"/>
              </a:rPr>
              <a:t>f</a:t>
            </a:r>
            <a:r>
              <a:rPr>
                <a:latin typeface="MJXc-TeX-main-R"/>
                <a:ea typeface="MJXc-TeX-main-R"/>
                <a:cs typeface="MJXc-TeX-main-R"/>
                <a:sym typeface="MJXc-TeX-main-R"/>
              </a:rPr>
              <a:t>)</a:t>
            </a:r>
            <a:r>
              <a:t>, even if new </a:t>
            </a:r>
            <a:r>
              <a:rPr>
                <a:latin typeface="MJXc-TeX-math-I"/>
                <a:ea typeface="MJXc-TeX-math-I"/>
                <a:cs typeface="MJXc-TeX-math-I"/>
                <a:sym typeface="MJXc-TeX-math-I"/>
              </a:rPr>
              <a:t>f</a:t>
            </a:r>
            <a:r>
              <a:t> still below </a:t>
            </a:r>
            <a:r>
              <a:rPr>
                <a:latin typeface="MJXc-TeX-math-I"/>
                <a:ea typeface="MJXc-TeX-math-I"/>
                <a:cs typeface="MJXc-TeX-math-I"/>
                <a:sym typeface="MJXc-TeX-math-I"/>
              </a:rPr>
              <a:t>F</a:t>
            </a:r>
            <a:endParaRPr>
              <a:latin typeface="MJXc-TeX-math-I"/>
              <a:ea typeface="MJXc-TeX-math-I"/>
              <a:cs typeface="MJXc-TeX-math-I"/>
              <a:sym typeface="MJXc-TeX-math-I"/>
            </a:endParaRPr>
          </a:p>
          <a:p>
            <a:pPr>
              <a:defRPr>
                <a:latin typeface="MJXc-TeX-math-I"/>
                <a:ea typeface="MJXc-TeX-math-I"/>
                <a:cs typeface="MJXc-TeX-math-I"/>
                <a:sym typeface="MJXc-TeX-math-I"/>
              </a:defRPr>
            </a:pPr>
            <a:r>
              <a:t>c) random free spot</a:t>
            </a:r>
          </a:p>
        </p:txBody>
      </p:sp>
      <p:pic>
        <p:nvPicPr>
          <p:cNvPr id="228" name="Graphic 5" descr="Graphic 5"/>
          <p:cNvPicPr>
            <a:picLocks noChangeAspect="1"/>
          </p:cNvPicPr>
          <p:nvPr/>
        </p:nvPicPr>
        <p:blipFill>
          <a:blip r:embed="rId3">
            <a:extLst/>
          </a:blip>
          <a:stretch>
            <a:fillRect/>
          </a:stretch>
        </p:blipFill>
        <p:spPr>
          <a:xfrm>
            <a:off x="37070" y="1952625"/>
            <a:ext cx="4419601" cy="4191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3" name="Title 1"/>
          <p:cNvSpPr txBox="1"/>
          <p:nvPr>
            <p:ph type="title"/>
          </p:nvPr>
        </p:nvSpPr>
        <p:spPr>
          <a:xfrm>
            <a:off x="914400" y="714375"/>
            <a:ext cx="7772400" cy="681039"/>
          </a:xfrm>
          <a:prstGeom prst="rect">
            <a:avLst/>
          </a:prstGeom>
        </p:spPr>
        <p:txBody>
          <a:bodyPr/>
          <a:lstStyle/>
          <a:p>
            <a:pPr/>
            <a:r>
              <a:t>Simulation results </a:t>
            </a:r>
          </a:p>
        </p:txBody>
      </p:sp>
      <p:sp>
        <p:nvSpPr>
          <p:cNvPr id="234" name="TextBox 3"/>
          <p:cNvSpPr txBox="1"/>
          <p:nvPr/>
        </p:nvSpPr>
        <p:spPr>
          <a:xfrm>
            <a:off x="4728929" y="1924890"/>
            <a:ext cx="4480561" cy="451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MJXc-TeX-math-I"/>
                <a:ea typeface="MJXc-TeX-math-I"/>
                <a:cs typeface="MJXc-TeX-math-I"/>
                <a:sym typeface="MJXc-TeX-math-I"/>
              </a:defRPr>
            </a:pPr>
            <a:r>
              <a:t>Even when F</a:t>
            </a:r>
            <a:r>
              <a:rPr>
                <a:latin typeface="MJXc-TeX-main-R"/>
                <a:ea typeface="MJXc-TeX-main-R"/>
                <a:cs typeface="MJXc-TeX-main-R"/>
                <a:sym typeface="MJXc-TeX-main-R"/>
              </a:rPr>
              <a:t>=0.35 is not that high!</a:t>
            </a:r>
            <a:endParaRPr>
              <a:latin typeface="-webkit-standard"/>
              <a:ea typeface="-webkit-standard"/>
              <a:cs typeface="-webkit-standard"/>
              <a:sym typeface="-webkit-standard"/>
            </a:endParaRPr>
          </a:p>
          <a:p>
            <a:pPr>
              <a:buSzPct val="100000"/>
              <a:buFont typeface="Arial"/>
              <a:buChar char="•"/>
              <a:defRPr sz="2400">
                <a:latin typeface="-webkit-standard"/>
                <a:ea typeface="-webkit-standard"/>
                <a:cs typeface="-webkit-standard"/>
                <a:sym typeface="-webkit-standard"/>
              </a:defRPr>
            </a:pPr>
            <a:r>
              <a:t>State after running a few iterations</a:t>
            </a:r>
          </a:p>
          <a:p>
            <a:pPr>
              <a:buSzPct val="100000"/>
              <a:buFont typeface="Arial"/>
              <a:buChar char="•"/>
              <a:defRPr sz="2400">
                <a:latin typeface="-webkit-standard"/>
                <a:ea typeface="-webkit-standard"/>
                <a:cs typeface="-webkit-standard"/>
                <a:sym typeface="-webkit-standard"/>
              </a:defRPr>
            </a:pPr>
            <a:r>
              <a:t>All agents are satisfied ( </a:t>
            </a:r>
            <a:r>
              <a:rPr>
                <a:latin typeface="MJXc-TeX-math-I"/>
                <a:ea typeface="MJXc-TeX-math-I"/>
                <a:cs typeface="MJXc-TeX-math-I"/>
                <a:sym typeface="MJXc-TeX-math-I"/>
              </a:rPr>
              <a:t>f</a:t>
            </a:r>
            <a:r>
              <a:rPr>
                <a:latin typeface="MJXc-TeX-main-R"/>
                <a:ea typeface="MJXc-TeX-main-R"/>
                <a:cs typeface="MJXc-TeX-main-R"/>
                <a:sym typeface="MJXc-TeX-main-R"/>
              </a:rPr>
              <a:t>≥</a:t>
            </a:r>
            <a:r>
              <a:rPr>
                <a:latin typeface="MJXc-TeX-math-I"/>
                <a:ea typeface="MJXc-TeX-math-I"/>
                <a:cs typeface="MJXc-TeX-math-I"/>
                <a:sym typeface="MJXc-TeX-math-I"/>
              </a:rPr>
              <a:t>F</a:t>
            </a:r>
            <a:r>
              <a:t> )</a:t>
            </a:r>
          </a:p>
          <a:p>
            <a:pPr>
              <a:buSzPct val="100000"/>
              <a:buFont typeface="Arial"/>
              <a:buChar char="•"/>
              <a:defRPr sz="2400">
                <a:latin typeface="-webkit-standard"/>
                <a:ea typeface="-webkit-standard"/>
                <a:cs typeface="-webkit-standard"/>
                <a:sym typeface="-webkit-standard"/>
              </a:defRPr>
            </a:pPr>
            <a:r>
              <a:t>No more relocations take place (simulation ends)</a:t>
            </a:r>
          </a:p>
          <a:p>
            <a:pPr>
              <a:buSzPct val="100000"/>
              <a:buFont typeface="Arial"/>
              <a:buChar char="•"/>
              <a:defRPr sz="2400">
                <a:latin typeface="-webkit-standard"/>
                <a:ea typeface="-webkit-standard"/>
                <a:cs typeface="-webkit-standard"/>
                <a:sym typeface="-webkit-standard"/>
              </a:defRPr>
            </a:pPr>
          </a:p>
          <a:p>
            <a:pPr>
              <a:buSzPct val="100000"/>
              <a:buFont typeface="Arial"/>
              <a:buChar char="•"/>
              <a:defRPr sz="2400">
                <a:latin typeface="-webkit-standard"/>
                <a:ea typeface="-webkit-standard"/>
                <a:cs typeface="-webkit-standard"/>
                <a:sym typeface="-webkit-standard"/>
              </a:defRPr>
            </a:pPr>
            <a:r>
              <a:t>Result looks segregated </a:t>
            </a:r>
          </a:p>
          <a:p>
            <a:pPr lvl="1" marL="742950" indent="-285750">
              <a:buSzPct val="100000"/>
              <a:buFont typeface="Arial"/>
              <a:buChar char="•"/>
              <a:defRPr sz="2400">
                <a:latin typeface="-webkit-standard"/>
                <a:ea typeface="-webkit-standard"/>
                <a:cs typeface="-webkit-standard"/>
                <a:sym typeface="-webkit-standard"/>
              </a:defRPr>
            </a:pPr>
            <a:r>
              <a:t>Two large black regions</a:t>
            </a:r>
          </a:p>
          <a:p>
            <a:pPr lvl="1" marL="742950" indent="-285750">
              <a:buSzPct val="100000"/>
              <a:buFont typeface="Arial"/>
              <a:buChar char="•"/>
              <a:defRPr sz="2400">
                <a:latin typeface="-webkit-standard"/>
                <a:ea typeface="-webkit-standard"/>
                <a:cs typeface="-webkit-standard"/>
                <a:sym typeface="-webkit-standard"/>
              </a:defRPr>
            </a:pPr>
            <a:r>
              <a:t>Rest formed by scattered white agents</a:t>
            </a:r>
          </a:p>
        </p:txBody>
      </p:sp>
      <p:pic>
        <p:nvPicPr>
          <p:cNvPr id="235" name="Picture 5" descr="Picture 5"/>
          <p:cNvPicPr>
            <a:picLocks noChangeAspect="1"/>
          </p:cNvPicPr>
          <p:nvPr/>
        </p:nvPicPr>
        <p:blipFill>
          <a:blip r:embed="rId2">
            <a:extLst/>
          </a:blip>
          <a:stretch>
            <a:fillRect/>
          </a:stretch>
        </p:blipFill>
        <p:spPr>
          <a:xfrm>
            <a:off x="230372" y="1746168"/>
            <a:ext cx="4341629" cy="41868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8" name="Title 1"/>
          <p:cNvSpPr txBox="1"/>
          <p:nvPr>
            <p:ph type="title"/>
          </p:nvPr>
        </p:nvSpPr>
        <p:spPr>
          <a:xfrm>
            <a:off x="914400" y="714373"/>
            <a:ext cx="7772400" cy="996860"/>
          </a:xfrm>
          <a:prstGeom prst="rect">
            <a:avLst/>
          </a:prstGeom>
        </p:spPr>
        <p:txBody>
          <a:bodyPr/>
          <a:lstStyle/>
          <a:p>
            <a:pPr/>
            <a:r>
              <a:t>Simulation configuration</a:t>
            </a:r>
          </a:p>
        </p:txBody>
      </p:sp>
      <p:sp>
        <p:nvSpPr>
          <p:cNvPr id="239" name="TextBox 3"/>
          <p:cNvSpPr txBox="1"/>
          <p:nvPr/>
        </p:nvSpPr>
        <p:spPr>
          <a:xfrm>
            <a:off x="4518866" y="4621593"/>
            <a:ext cx="4480560"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webkit-standard"/>
                <a:ea typeface="-webkit-standard"/>
                <a:cs typeface="-webkit-standard"/>
                <a:sym typeface="-webkit-standard"/>
              </a:defRPr>
            </a:pPr>
            <a:r>
              <a:rPr u="sng">
                <a:solidFill>
                  <a:srgbClr val="009999"/>
                </a:solidFill>
                <a:uFill>
                  <a:solidFill>
                    <a:srgbClr val="009999"/>
                  </a:solidFill>
                </a:uFill>
                <a:hlinkClick r:id="rId3" invalidUrl="" action="" tgtFrame="" tooltip="" history="1" highlightClick="0" endSnd="0"/>
              </a:rPr>
              <a:t>http://nifty.stanford.edu/2014/mccown-schelling-model-segregation/</a:t>
            </a:r>
          </a:p>
          <a:p>
            <a:pPr>
              <a:buSzPct val="100000"/>
              <a:buFont typeface="Arial"/>
              <a:buChar char="•"/>
              <a:defRPr>
                <a:latin typeface="-webkit-standard"/>
                <a:ea typeface="-webkit-standard"/>
                <a:cs typeface="-webkit-standard"/>
                <a:sym typeface="-webkit-standard"/>
              </a:defRPr>
            </a:pPr>
            <a:r>
              <a:t>Random initial configuration</a:t>
            </a:r>
          </a:p>
          <a:p>
            <a:pPr>
              <a:buSzPct val="100000"/>
              <a:buFont typeface="Arial"/>
              <a:buChar char="•"/>
              <a:defRPr>
                <a:latin typeface="-webkit-standard"/>
                <a:ea typeface="-webkit-standard"/>
                <a:cs typeface="-webkit-standard"/>
                <a:sym typeface="-webkit-standard"/>
              </a:defRPr>
            </a:pPr>
            <a:r>
              <a:t>Parameters can be changed</a:t>
            </a:r>
          </a:p>
          <a:p>
            <a:pPr>
              <a:buSzPct val="100000"/>
              <a:buFont typeface="Arial"/>
              <a:buChar char="•"/>
              <a:defRPr>
                <a:latin typeface="-webkit-standard"/>
                <a:ea typeface="-webkit-standard"/>
                <a:cs typeface="-webkit-standard"/>
                <a:sym typeface="-webkit-standard"/>
              </a:defRPr>
            </a:pPr>
            <a:r>
              <a:t>Reporting % satisfied agents and simulation round</a:t>
            </a:r>
          </a:p>
        </p:txBody>
      </p:sp>
      <p:pic>
        <p:nvPicPr>
          <p:cNvPr id="240" name="Picture 5" descr="Picture 5"/>
          <p:cNvPicPr>
            <a:picLocks noChangeAspect="1"/>
          </p:cNvPicPr>
          <p:nvPr/>
        </p:nvPicPr>
        <p:blipFill>
          <a:blip r:embed="rId4">
            <a:extLst/>
          </a:blip>
          <a:stretch>
            <a:fillRect/>
          </a:stretch>
        </p:blipFill>
        <p:spPr>
          <a:xfrm>
            <a:off x="4685581" y="2137718"/>
            <a:ext cx="4359565" cy="1937585"/>
          </a:xfrm>
          <a:prstGeom prst="rect">
            <a:avLst/>
          </a:prstGeom>
          <a:ln w="12700">
            <a:miter lim="400000"/>
          </a:ln>
        </p:spPr>
      </p:pic>
      <p:pic>
        <p:nvPicPr>
          <p:cNvPr id="241" name="Picture 7" descr="Picture 7"/>
          <p:cNvPicPr>
            <a:picLocks noChangeAspect="1"/>
          </p:cNvPicPr>
          <p:nvPr/>
        </p:nvPicPr>
        <p:blipFill>
          <a:blip r:embed="rId5">
            <a:extLst/>
          </a:blip>
          <a:stretch>
            <a:fillRect/>
          </a:stretch>
        </p:blipFill>
        <p:spPr>
          <a:xfrm>
            <a:off x="98854" y="1883904"/>
            <a:ext cx="4164227" cy="416422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6" name="Title 1"/>
          <p:cNvSpPr txBox="1"/>
          <p:nvPr>
            <p:ph type="title"/>
          </p:nvPr>
        </p:nvSpPr>
        <p:spPr>
          <a:xfrm>
            <a:off x="914400" y="714375"/>
            <a:ext cx="7772400" cy="681039"/>
          </a:xfrm>
          <a:prstGeom prst="rect">
            <a:avLst/>
          </a:prstGeom>
        </p:spPr>
        <p:txBody>
          <a:bodyPr/>
          <a:lstStyle/>
          <a:p>
            <a:pPr/>
            <a:r>
              <a:t>High tolerance case (low F)</a:t>
            </a:r>
          </a:p>
        </p:txBody>
      </p:sp>
      <p:sp>
        <p:nvSpPr>
          <p:cNvPr id="247" name="TextBox 3"/>
          <p:cNvSpPr txBox="1"/>
          <p:nvPr/>
        </p:nvSpPr>
        <p:spPr>
          <a:xfrm>
            <a:off x="4988422" y="2699088"/>
            <a:ext cx="3652658"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MJXc-TeX-math-I"/>
                <a:ea typeface="MJXc-TeX-math-I"/>
                <a:cs typeface="MJXc-TeX-math-I"/>
                <a:sym typeface="MJXc-TeX-math-I"/>
              </a:defRPr>
            </a:pPr>
            <a:r>
              <a:t>F</a:t>
            </a:r>
            <a:r>
              <a:rPr>
                <a:latin typeface="MJXc-TeX-main-R"/>
                <a:ea typeface="MJXc-TeX-main-R"/>
                <a:cs typeface="MJXc-TeX-main-R"/>
                <a:sym typeface="MJXc-TeX-main-R"/>
              </a:rPr>
              <a:t>=0.2</a:t>
            </a:r>
            <a:endParaRPr>
              <a:latin typeface="-webkit-standard"/>
              <a:ea typeface="-webkit-standard"/>
              <a:cs typeface="-webkit-standard"/>
              <a:sym typeface="-webkit-standard"/>
            </a:endParaRPr>
          </a:p>
          <a:p>
            <a:pPr>
              <a:buSzPct val="100000"/>
              <a:buFont typeface="Arial"/>
              <a:buChar char="•"/>
              <a:defRPr>
                <a:latin typeface="-webkit-standard"/>
                <a:ea typeface="-webkit-standard"/>
                <a:cs typeface="-webkit-standard"/>
                <a:sym typeface="-webkit-standard"/>
              </a:defRPr>
            </a:pPr>
            <a:r>
              <a:t>Result very similar to initial configuration</a:t>
            </a:r>
          </a:p>
          <a:p>
            <a:pPr>
              <a:buSzPct val="100000"/>
              <a:buFont typeface="Arial"/>
              <a:buChar char="•"/>
              <a:defRPr>
                <a:latin typeface="-webkit-standard"/>
                <a:ea typeface="-webkit-standard"/>
                <a:cs typeface="-webkit-standard"/>
                <a:sym typeface="-webkit-standard"/>
              </a:defRPr>
            </a:pPr>
            <a:r>
              <a:t>No apparent segregation</a:t>
            </a:r>
          </a:p>
          <a:p>
            <a:pPr>
              <a:buSzPct val="100000"/>
              <a:buFont typeface="Arial"/>
              <a:buChar char="•"/>
              <a:defRPr>
                <a:latin typeface="-webkit-standard"/>
                <a:ea typeface="-webkit-standard"/>
                <a:cs typeface="-webkit-standard"/>
                <a:sym typeface="-webkit-standard"/>
              </a:defRPr>
            </a:pPr>
            <a:r>
              <a:t>All agents satisfied soon</a:t>
            </a:r>
          </a:p>
        </p:txBody>
      </p:sp>
      <p:pic>
        <p:nvPicPr>
          <p:cNvPr id="248" name="Picture 5" descr="Picture 5"/>
          <p:cNvPicPr>
            <a:picLocks noChangeAspect="1"/>
          </p:cNvPicPr>
          <p:nvPr/>
        </p:nvPicPr>
        <p:blipFill>
          <a:blip r:embed="rId2">
            <a:extLst/>
          </a:blip>
          <a:stretch>
            <a:fillRect/>
          </a:stretch>
        </p:blipFill>
        <p:spPr>
          <a:xfrm>
            <a:off x="398417" y="1741441"/>
            <a:ext cx="4402183" cy="4402184"/>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1" name="Title 1"/>
          <p:cNvSpPr txBox="1"/>
          <p:nvPr>
            <p:ph type="title"/>
          </p:nvPr>
        </p:nvSpPr>
        <p:spPr>
          <a:xfrm>
            <a:off x="914400" y="714375"/>
            <a:ext cx="7772400" cy="681039"/>
          </a:xfrm>
          <a:prstGeom prst="rect">
            <a:avLst/>
          </a:prstGeom>
        </p:spPr>
        <p:txBody>
          <a:bodyPr/>
          <a:lstStyle/>
          <a:p>
            <a:pPr/>
            <a:r>
              <a:t>High intolerance case </a:t>
            </a:r>
          </a:p>
        </p:txBody>
      </p:sp>
      <p:sp>
        <p:nvSpPr>
          <p:cNvPr id="252" name="TextBox 2"/>
          <p:cNvSpPr txBox="1"/>
          <p:nvPr/>
        </p:nvSpPr>
        <p:spPr>
          <a:xfrm>
            <a:off x="4803071" y="2718486"/>
            <a:ext cx="4295209" cy="20270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MJXc-TeX-math-I"/>
                <a:ea typeface="MJXc-TeX-math-I"/>
                <a:cs typeface="MJXc-TeX-math-I"/>
                <a:sym typeface="MJXc-TeX-math-I"/>
              </a:defRPr>
            </a:pPr>
            <a:r>
              <a:t>F</a:t>
            </a:r>
            <a:r>
              <a:rPr>
                <a:latin typeface="MJXc-TeX-main-R"/>
                <a:ea typeface="MJXc-TeX-main-R"/>
                <a:cs typeface="MJXc-TeX-main-R"/>
                <a:sym typeface="MJXc-TeX-main-R"/>
              </a:rPr>
              <a:t>=0.6</a:t>
            </a:r>
            <a:endParaRPr>
              <a:latin typeface="-webkit-standard"/>
              <a:ea typeface="-webkit-standard"/>
              <a:cs typeface="-webkit-standard"/>
              <a:sym typeface="-webkit-standard"/>
            </a:endParaRPr>
          </a:p>
          <a:p>
            <a:pPr>
              <a:buSzPct val="100000"/>
              <a:buFont typeface="Arial"/>
              <a:buChar char="•"/>
              <a:defRPr>
                <a:latin typeface="-webkit-standard"/>
                <a:ea typeface="-webkit-standard"/>
                <a:cs typeface="-webkit-standard"/>
                <a:sym typeface="-webkit-standard"/>
              </a:defRPr>
            </a:pPr>
            <a:r>
              <a:t>Result is very segregated</a:t>
            </a:r>
          </a:p>
          <a:p>
            <a:pPr>
              <a:buSzPct val="100000"/>
              <a:buFont typeface="Arial"/>
              <a:buChar char="•"/>
              <a:defRPr>
                <a:latin typeface="-webkit-standard"/>
                <a:ea typeface="-webkit-standard"/>
                <a:cs typeface="-webkit-standard"/>
                <a:sym typeface="-webkit-standard"/>
              </a:defRPr>
            </a:pPr>
            <a:r>
              <a:t>Empty cells form borders between clusters</a:t>
            </a:r>
          </a:p>
          <a:p>
            <a:pPr>
              <a:buSzPct val="100000"/>
              <a:buFont typeface="Arial"/>
              <a:buChar char="•"/>
              <a:defRPr>
                <a:latin typeface="-webkit-standard"/>
                <a:ea typeface="-webkit-standard"/>
                <a:cs typeface="-webkit-standard"/>
                <a:sym typeface="-webkit-standard"/>
              </a:defRPr>
            </a:pPr>
            <a:r>
              <a:t>Several iterations are necessary for all agents to be satisfied</a:t>
            </a:r>
          </a:p>
        </p:txBody>
      </p:sp>
      <p:pic>
        <p:nvPicPr>
          <p:cNvPr id="253" name="Picture 4" descr="Picture 4"/>
          <p:cNvPicPr>
            <a:picLocks noChangeAspect="1"/>
          </p:cNvPicPr>
          <p:nvPr/>
        </p:nvPicPr>
        <p:blipFill>
          <a:blip r:embed="rId2">
            <a:extLst/>
          </a:blip>
          <a:stretch>
            <a:fillRect/>
          </a:stretch>
        </p:blipFill>
        <p:spPr>
          <a:xfrm>
            <a:off x="315097" y="1742301"/>
            <a:ext cx="4386650" cy="438665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6" name="Title 1"/>
          <p:cNvSpPr txBox="1"/>
          <p:nvPr>
            <p:ph type="title"/>
          </p:nvPr>
        </p:nvSpPr>
        <p:spPr>
          <a:xfrm>
            <a:off x="914400" y="714375"/>
            <a:ext cx="7772400" cy="681039"/>
          </a:xfrm>
          <a:prstGeom prst="rect">
            <a:avLst/>
          </a:prstGeom>
        </p:spPr>
        <p:txBody>
          <a:bodyPr/>
          <a:lstStyle/>
          <a:p>
            <a:pPr/>
            <a:r>
              <a:t>0.5 intolerance case </a:t>
            </a:r>
          </a:p>
        </p:txBody>
      </p:sp>
      <p:sp>
        <p:nvSpPr>
          <p:cNvPr id="257" name="TextBox 3"/>
          <p:cNvSpPr txBox="1"/>
          <p:nvPr/>
        </p:nvSpPr>
        <p:spPr>
          <a:xfrm>
            <a:off x="4889568" y="3549131"/>
            <a:ext cx="3751512"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MJXc-TeX-math-I"/>
                <a:ea typeface="MJXc-TeX-math-I"/>
                <a:cs typeface="MJXc-TeX-math-I"/>
                <a:sym typeface="MJXc-TeX-math-I"/>
              </a:defRPr>
            </a:pPr>
            <a:r>
              <a:t>F</a:t>
            </a:r>
            <a:r>
              <a:rPr>
                <a:latin typeface="MJXc-TeX-main-R"/>
                <a:ea typeface="MJXc-TeX-main-R"/>
                <a:cs typeface="MJXc-TeX-main-R"/>
                <a:sym typeface="MJXc-TeX-main-R"/>
              </a:rPr>
              <a:t>=0.5</a:t>
            </a:r>
            <a:endParaRPr>
              <a:latin typeface="-webkit-standard"/>
              <a:ea typeface="-webkit-standard"/>
              <a:cs typeface="-webkit-standard"/>
              <a:sym typeface="-webkit-standard"/>
            </a:endParaRPr>
          </a:p>
          <a:p>
            <a:pPr>
              <a:buSzPct val="100000"/>
              <a:buFont typeface="Arial"/>
              <a:buChar char="•"/>
              <a:defRPr>
                <a:latin typeface="-webkit-standard"/>
                <a:ea typeface="-webkit-standard"/>
                <a:cs typeface="-webkit-standard"/>
                <a:sym typeface="-webkit-standard"/>
              </a:defRPr>
            </a:pPr>
            <a:r>
              <a:t>Result is substantially segregated</a:t>
            </a:r>
          </a:p>
          <a:p>
            <a:pPr>
              <a:buSzPct val="100000"/>
              <a:buFont typeface="Arial"/>
              <a:buChar char="•"/>
              <a:defRPr>
                <a:latin typeface="-webkit-standard"/>
                <a:ea typeface="-webkit-standard"/>
                <a:cs typeface="-webkit-standard"/>
                <a:sym typeface="-webkit-standard"/>
              </a:defRPr>
            </a:pPr>
            <a:r>
              <a:t>Empty cells form borders between clusters</a:t>
            </a:r>
          </a:p>
          <a:p>
            <a:pPr>
              <a:buSzPct val="100000"/>
              <a:buFont typeface="Arial"/>
              <a:buChar char="•"/>
              <a:defRPr>
                <a:latin typeface="-webkit-standard"/>
                <a:ea typeface="-webkit-standard"/>
                <a:cs typeface="-webkit-standard"/>
                <a:sym typeface="-webkit-standard"/>
              </a:defRPr>
            </a:pPr>
            <a:r>
              <a:t>Several iterations are necessary for all agents to be satisfied</a:t>
            </a:r>
          </a:p>
        </p:txBody>
      </p:sp>
      <p:pic>
        <p:nvPicPr>
          <p:cNvPr id="258" name="Picture 5" descr="Picture 5"/>
          <p:cNvPicPr>
            <a:picLocks noChangeAspect="1"/>
          </p:cNvPicPr>
          <p:nvPr/>
        </p:nvPicPr>
        <p:blipFill>
          <a:blip r:embed="rId2">
            <a:extLst/>
          </a:blip>
          <a:stretch>
            <a:fillRect/>
          </a:stretch>
        </p:blipFill>
        <p:spPr>
          <a:xfrm>
            <a:off x="241661" y="1676127"/>
            <a:ext cx="4467499" cy="446749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 name="Title 1"/>
          <p:cNvSpPr txBox="1"/>
          <p:nvPr>
            <p:ph type="title"/>
          </p:nvPr>
        </p:nvSpPr>
        <p:spPr>
          <a:xfrm>
            <a:off x="481913" y="442525"/>
            <a:ext cx="7772401" cy="681040"/>
          </a:xfrm>
          <a:prstGeom prst="rect">
            <a:avLst/>
          </a:prstGeom>
        </p:spPr>
        <p:txBody>
          <a:bodyPr/>
          <a:lstStyle/>
          <a:p>
            <a:pPr/>
            <a:r>
              <a:t>The micro-macro gap </a:t>
            </a:r>
          </a:p>
        </p:txBody>
      </p:sp>
      <p:pic>
        <p:nvPicPr>
          <p:cNvPr id="106" name="Picture 2" descr="Picture 2"/>
          <p:cNvPicPr>
            <a:picLocks noChangeAspect="1"/>
          </p:cNvPicPr>
          <p:nvPr/>
        </p:nvPicPr>
        <p:blipFill>
          <a:blip r:embed="rId3">
            <a:extLst/>
          </a:blip>
          <a:stretch>
            <a:fillRect/>
          </a:stretch>
        </p:blipFill>
        <p:spPr>
          <a:xfrm>
            <a:off x="0" y="1422400"/>
            <a:ext cx="9144000" cy="4013200"/>
          </a:xfrm>
          <a:prstGeom prst="rect">
            <a:avLst/>
          </a:prstGeom>
          <a:ln w="12700">
            <a:miter lim="400000"/>
          </a:ln>
        </p:spPr>
      </p:pic>
      <p:sp>
        <p:nvSpPr>
          <p:cNvPr id="107" name="TextBox 4"/>
          <p:cNvSpPr txBox="1"/>
          <p:nvPr/>
        </p:nvSpPr>
        <p:spPr>
          <a:xfrm>
            <a:off x="218713" y="5596239"/>
            <a:ext cx="8644788" cy="11507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solidFill>
                  <a:srgbClr val="272822"/>
                </a:solidFill>
              </a:defRPr>
            </a:pPr>
            <a:r>
              <a:t>Causal Mechanisms in the Social Sciences. Peter Hedström and Petri Ylikoski. Annual Review of Sociology, 2010.</a:t>
            </a:r>
          </a:p>
          <a:p>
            <a:pPr/>
            <a:br>
              <a:rPr>
                <a:solidFill>
                  <a:srgbClr val="272822"/>
                </a:solidFill>
              </a:rPr>
            </a:b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Title 1"/>
          <p:cNvSpPr txBox="1"/>
          <p:nvPr>
            <p:ph type="title"/>
          </p:nvPr>
        </p:nvSpPr>
        <p:spPr>
          <a:xfrm>
            <a:off x="914400" y="714375"/>
            <a:ext cx="7772400" cy="681039"/>
          </a:xfrm>
          <a:prstGeom prst="rect">
            <a:avLst/>
          </a:prstGeom>
        </p:spPr>
        <p:txBody>
          <a:bodyPr/>
          <a:lstStyle/>
          <a:p>
            <a:pPr/>
            <a:r>
              <a:t>0.4 intolerance case </a:t>
            </a:r>
          </a:p>
        </p:txBody>
      </p:sp>
      <p:sp>
        <p:nvSpPr>
          <p:cNvPr id="262" name="TextBox 3"/>
          <p:cNvSpPr txBox="1"/>
          <p:nvPr/>
        </p:nvSpPr>
        <p:spPr>
          <a:xfrm>
            <a:off x="4617720" y="3429000"/>
            <a:ext cx="4480560" cy="11634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solidFill>
                  <a:srgbClr val="272822"/>
                </a:solidFill>
                <a:latin typeface="MJXc-TeX-math-I"/>
                <a:ea typeface="MJXc-TeX-math-I"/>
                <a:cs typeface="MJXc-TeX-math-I"/>
                <a:sym typeface="MJXc-TeX-math-I"/>
              </a:defRPr>
            </a:pPr>
            <a:r>
              <a:t>F</a:t>
            </a:r>
            <a:r>
              <a:rPr>
                <a:latin typeface="MJXc-TeX-main-R"/>
                <a:ea typeface="MJXc-TeX-main-R"/>
                <a:cs typeface="MJXc-TeX-main-R"/>
                <a:sym typeface="MJXc-TeX-main-R"/>
              </a:rPr>
              <a:t>=0.4</a:t>
            </a:r>
          </a:p>
          <a:p>
            <a:pPr>
              <a:buSzPct val="100000"/>
              <a:buFont typeface="Arial"/>
              <a:buChar char="•"/>
              <a:defRPr>
                <a:solidFill>
                  <a:srgbClr val="272822"/>
                </a:solidFill>
              </a:defRPr>
            </a:pPr>
            <a:r>
              <a:t>Result is also segregated</a:t>
            </a:r>
          </a:p>
          <a:p>
            <a:pPr>
              <a:buSzPct val="100000"/>
              <a:buFont typeface="Arial"/>
              <a:buChar char="•"/>
              <a:defRPr b="1">
                <a:solidFill>
                  <a:srgbClr val="272822"/>
                </a:solidFill>
              </a:defRPr>
            </a:pPr>
            <a:r>
              <a:t>Agents are OK living in minority!</a:t>
            </a:r>
          </a:p>
          <a:p>
            <a:pPr>
              <a:buSzPct val="100000"/>
              <a:buFont typeface="Arial"/>
              <a:buChar char="•"/>
              <a:defRPr>
                <a:solidFill>
                  <a:srgbClr val="272822"/>
                </a:solidFill>
              </a:defRPr>
            </a:pPr>
            <a:r>
              <a:t>All agents can be satisfied</a:t>
            </a:r>
          </a:p>
        </p:txBody>
      </p:sp>
      <p:pic>
        <p:nvPicPr>
          <p:cNvPr id="263" name="Picture 5" descr="Picture 5"/>
          <p:cNvPicPr>
            <a:picLocks noChangeAspect="1"/>
          </p:cNvPicPr>
          <p:nvPr/>
        </p:nvPicPr>
        <p:blipFill>
          <a:blip r:embed="rId2">
            <a:extLst/>
          </a:blip>
          <a:stretch>
            <a:fillRect/>
          </a:stretch>
        </p:blipFill>
        <p:spPr>
          <a:xfrm>
            <a:off x="235130" y="1860729"/>
            <a:ext cx="4336870" cy="433687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6" name="Title 1"/>
          <p:cNvSpPr txBox="1"/>
          <p:nvPr>
            <p:ph type="title"/>
          </p:nvPr>
        </p:nvSpPr>
        <p:spPr>
          <a:xfrm>
            <a:off x="914400" y="714375"/>
            <a:ext cx="7772400" cy="681039"/>
          </a:xfrm>
          <a:prstGeom prst="rect">
            <a:avLst/>
          </a:prstGeom>
        </p:spPr>
        <p:txBody>
          <a:bodyPr/>
          <a:lstStyle>
            <a:lvl1pPr algn="l"/>
          </a:lstStyle>
          <a:p>
            <a:pPr/>
            <a:r>
              <a:t>Overview</a:t>
            </a:r>
          </a:p>
        </p:txBody>
      </p:sp>
      <p:sp>
        <p:nvSpPr>
          <p:cNvPr id="267" name="Content Placeholder 2"/>
          <p:cNvSpPr txBox="1"/>
          <p:nvPr>
            <p:ph type="body" idx="1"/>
          </p:nvPr>
        </p:nvSpPr>
        <p:spPr>
          <a:prstGeom prst="rect">
            <a:avLst/>
          </a:prstGeom>
        </p:spPr>
        <p:txBody>
          <a:bodyPr/>
          <a:lstStyle/>
          <a:p>
            <a:pPr/>
            <a:r>
              <a:t>1. Segregation</a:t>
            </a:r>
          </a:p>
          <a:p>
            <a:pPr/>
            <a:r>
              <a:t>2. Schelling's segregation model</a:t>
            </a:r>
          </a:p>
          <a:p>
            <a:pPr>
              <a:defRPr b="1"/>
            </a:pPr>
            <a:r>
              <a:t>3. Analyzing Schelling's model</a:t>
            </a:r>
          </a:p>
          <a:p>
            <a:pPr/>
            <a:r>
              <a:t>4. Cellular Automata: The game of life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0" name="Title 1"/>
          <p:cNvSpPr txBox="1"/>
          <p:nvPr>
            <p:ph type="title"/>
          </p:nvPr>
        </p:nvSpPr>
        <p:spPr>
          <a:xfrm>
            <a:off x="914400" y="714375"/>
            <a:ext cx="7772400" cy="681039"/>
          </a:xfrm>
          <a:prstGeom prst="rect">
            <a:avLst/>
          </a:prstGeom>
        </p:spPr>
        <p:txBody>
          <a:bodyPr/>
          <a:lstStyle>
            <a:lvl1pPr>
              <a:defRPr b="1">
                <a:solidFill>
                  <a:srgbClr val="000000"/>
                </a:solidFill>
                <a:latin typeface="-webkit-standard"/>
                <a:ea typeface="-webkit-standard"/>
                <a:cs typeface="-webkit-standard"/>
                <a:sym typeface="-webkit-standard"/>
              </a:defRPr>
            </a:lvl1pPr>
          </a:lstStyle>
          <a:p>
            <a:pPr/>
            <a:r>
              <a:t>Measuring segregation: Moran's I</a:t>
            </a:r>
          </a:p>
        </p:txBody>
      </p:sp>
      <p:sp>
        <p:nvSpPr>
          <p:cNvPr id="271" name="TextBox 3"/>
          <p:cNvSpPr txBox="1"/>
          <p:nvPr/>
        </p:nvSpPr>
        <p:spPr>
          <a:xfrm>
            <a:off x="4846320" y="7180887"/>
            <a:ext cx="7495607"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MJXc-TeX-math-I"/>
                <a:ea typeface="MJXc-TeX-math-I"/>
                <a:cs typeface="MJXc-TeX-math-I"/>
                <a:sym typeface="MJXc-TeX-math-I"/>
              </a:defRPr>
            </a:pPr>
            <a:r>
              <a:t>M</a:t>
            </a:r>
            <a:r>
              <a:rPr>
                <a:latin typeface="-webkit-standard"/>
                <a:ea typeface="-webkit-standard"/>
                <a:cs typeface="-webkit-standard"/>
                <a:sym typeface="-webkit-standard"/>
              </a:rPr>
              <a:t>: Number of occupied cells</a:t>
            </a:r>
            <a:endParaRPr>
              <a:latin typeface="-webkit-standard"/>
              <a:ea typeface="-webkit-standard"/>
              <a:cs typeface="-webkit-standard"/>
              <a:sym typeface="-webkit-standard"/>
            </a:endParaRPr>
          </a:p>
          <a:p>
            <a:pPr>
              <a:buSzPct val="100000"/>
              <a:buFont typeface="Arial"/>
              <a:buChar char="•"/>
              <a:defRPr>
                <a:latin typeface="MJXc-TeX-math-I"/>
                <a:ea typeface="MJXc-TeX-math-I"/>
                <a:cs typeface="MJXc-TeX-math-I"/>
                <a:sym typeface="MJXc-TeX-math-I"/>
              </a:defRPr>
            </a:pPr>
            <a:r>
              <a:t>wi</a:t>
            </a:r>
            <a:r>
              <a:rPr>
                <a:latin typeface="MJXc-TeX-main-R"/>
                <a:ea typeface="MJXc-TeX-main-R"/>
                <a:cs typeface="MJXc-TeX-main-R"/>
                <a:sym typeface="MJXc-TeX-main-R"/>
              </a:rPr>
              <a:t>,</a:t>
            </a:r>
            <a:r>
              <a:t>j</a:t>
            </a:r>
            <a:r>
              <a:rPr>
                <a:latin typeface="-webkit-standard"/>
                <a:ea typeface="-webkit-standard"/>
                <a:cs typeface="-webkit-standard"/>
                <a:sym typeface="-webkit-standard"/>
              </a:rPr>
              <a:t>: adjacency matrix of cells</a:t>
            </a:r>
            <a:endParaRPr>
              <a:latin typeface="-webkit-standard"/>
              <a:ea typeface="-webkit-standard"/>
              <a:cs typeface="-webkit-standard"/>
              <a:sym typeface="-webkit-standard"/>
            </a:endParaRPr>
          </a:p>
          <a:p>
            <a:pPr lvl="1" marL="742950" indent="-285750">
              <a:buSzPct val="100000"/>
              <a:buFont typeface="Arial"/>
              <a:buChar char="•"/>
              <a:defRPr>
                <a:latin typeface="MJXc-TeX-math-I"/>
                <a:ea typeface="MJXc-TeX-math-I"/>
                <a:cs typeface="MJXc-TeX-math-I"/>
                <a:sym typeface="MJXc-TeX-math-I"/>
              </a:defRPr>
            </a:pPr>
            <a:r>
              <a:t>wi</a:t>
            </a:r>
            <a:r>
              <a:rPr>
                <a:latin typeface="MJXc-TeX-main-R"/>
                <a:ea typeface="MJXc-TeX-main-R"/>
                <a:cs typeface="MJXc-TeX-main-R"/>
                <a:sym typeface="MJXc-TeX-main-R"/>
              </a:rPr>
              <a:t>,</a:t>
            </a:r>
            <a:r>
              <a:t>j</a:t>
            </a:r>
            <a:r>
              <a:rPr>
                <a:latin typeface="MJXc-TeX-main-R"/>
                <a:ea typeface="MJXc-TeX-main-R"/>
                <a:cs typeface="MJXc-TeX-main-R"/>
                <a:sym typeface="MJXc-TeX-main-R"/>
              </a:rPr>
              <a:t>=1</a:t>
            </a:r>
            <a:r>
              <a:rPr>
                <a:latin typeface="-webkit-standard"/>
                <a:ea typeface="-webkit-standard"/>
                <a:cs typeface="-webkit-standard"/>
                <a:sym typeface="-webkit-standard"/>
              </a:rPr>
              <a:t> if </a:t>
            </a:r>
            <a:r>
              <a:t>i</a:t>
            </a:r>
            <a:r>
              <a:rPr>
                <a:latin typeface="-webkit-standard"/>
                <a:ea typeface="-webkit-standard"/>
                <a:cs typeface="-webkit-standard"/>
                <a:sym typeface="-webkit-standard"/>
              </a:rPr>
              <a:t> is a neighbor of </a:t>
            </a:r>
            <a:r>
              <a:t>j</a:t>
            </a:r>
            <a:r>
              <a:rPr>
                <a:latin typeface="-webkit-standard"/>
                <a:ea typeface="-webkit-standard"/>
                <a:cs typeface="-webkit-standard"/>
                <a:sym typeface="-webkit-standard"/>
              </a:rPr>
              <a:t>, otherwise </a:t>
            </a:r>
            <a:r>
              <a:t>wi</a:t>
            </a:r>
            <a:r>
              <a:rPr>
                <a:latin typeface="MJXc-TeX-main-R"/>
                <a:ea typeface="MJXc-TeX-main-R"/>
                <a:cs typeface="MJXc-TeX-main-R"/>
                <a:sym typeface="MJXc-TeX-main-R"/>
              </a:rPr>
              <a:t>,</a:t>
            </a:r>
            <a:r>
              <a:t>j</a:t>
            </a:r>
            <a:r>
              <a:rPr>
                <a:latin typeface="MJXc-TeX-main-R"/>
                <a:ea typeface="MJXc-TeX-main-R"/>
                <a:cs typeface="MJXc-TeX-main-R"/>
                <a:sym typeface="MJXc-TeX-main-R"/>
              </a:rPr>
              <a:t>=0</a:t>
            </a:r>
            <a:endParaRPr>
              <a:latin typeface="-webkit-standard"/>
              <a:ea typeface="-webkit-standard"/>
              <a:cs typeface="-webkit-standard"/>
              <a:sym typeface="-webkit-standard"/>
            </a:endParaRPr>
          </a:p>
          <a:p>
            <a:pPr>
              <a:buSzPct val="100000"/>
              <a:buFont typeface="Arial"/>
              <a:buChar char="•"/>
              <a:defRPr>
                <a:latin typeface="MJXc-TeX-math-I"/>
                <a:ea typeface="MJXc-TeX-math-I"/>
                <a:cs typeface="MJXc-TeX-math-I"/>
                <a:sym typeface="MJXc-TeX-math-I"/>
              </a:defRPr>
            </a:pPr>
            <a:r>
              <a:t>xi</a:t>
            </a:r>
            <a:r>
              <a:rPr>
                <a:latin typeface="-webkit-standard"/>
                <a:ea typeface="-webkit-standard"/>
                <a:cs typeface="-webkit-standard"/>
                <a:sym typeface="-webkit-standard"/>
              </a:rPr>
              <a:t>: color value of occupied cell </a:t>
            </a:r>
            <a:r>
              <a:t>i</a:t>
            </a:r>
            <a:endParaRPr>
              <a:latin typeface="-webkit-standard"/>
              <a:ea typeface="-webkit-standard"/>
              <a:cs typeface="-webkit-standard"/>
              <a:sym typeface="-webkit-standard"/>
            </a:endParaRPr>
          </a:p>
          <a:p>
            <a:pPr lvl="1" marL="742950" indent="-285750">
              <a:buSzPct val="100000"/>
              <a:buFont typeface="Arial"/>
              <a:buChar char="•"/>
              <a:defRPr>
                <a:latin typeface="MJXc-TeX-math-I"/>
                <a:ea typeface="MJXc-TeX-math-I"/>
                <a:cs typeface="MJXc-TeX-math-I"/>
                <a:sym typeface="MJXc-TeX-math-I"/>
              </a:defRPr>
            </a:pPr>
            <a:r>
              <a:t>xi</a:t>
            </a:r>
            <a:r>
              <a:rPr>
                <a:latin typeface="MJXc-TeX-main-R"/>
                <a:ea typeface="MJXc-TeX-main-R"/>
                <a:cs typeface="MJXc-TeX-main-R"/>
                <a:sym typeface="MJXc-TeX-main-R"/>
              </a:rPr>
              <a:t>=1</a:t>
            </a:r>
            <a:r>
              <a:rPr>
                <a:latin typeface="-webkit-standard"/>
                <a:ea typeface="-webkit-standard"/>
                <a:cs typeface="-webkit-standard"/>
                <a:sym typeface="-webkit-standard"/>
              </a:rPr>
              <a:t> if blue agent in it, </a:t>
            </a:r>
            <a:r>
              <a:t>xi</a:t>
            </a:r>
            <a:r>
              <a:rPr>
                <a:latin typeface="MJXc-TeX-main-R"/>
                <a:ea typeface="MJXc-TeX-main-R"/>
                <a:cs typeface="MJXc-TeX-main-R"/>
                <a:sym typeface="MJXc-TeX-main-R"/>
              </a:rPr>
              <a:t>=0</a:t>
            </a:r>
            <a:r>
              <a:rPr>
                <a:latin typeface="-webkit-standard"/>
                <a:ea typeface="-webkit-standard"/>
                <a:cs typeface="-webkit-standard"/>
                <a:sym typeface="-webkit-standard"/>
              </a:rPr>
              <a:t> if red agent in it</a:t>
            </a:r>
            <a:endParaRPr>
              <a:latin typeface="-webkit-standard"/>
              <a:ea typeface="-webkit-standard"/>
              <a:cs typeface="-webkit-standard"/>
              <a:sym typeface="-webkit-standard"/>
            </a:endParaRPr>
          </a:p>
          <a:p>
            <a:pPr lvl="1" marL="742950" indent="-285750">
              <a:buSzPct val="100000"/>
              <a:buFont typeface="Arial"/>
              <a:buChar char="•"/>
              <a:defRPr>
                <a:latin typeface="-webkit-standard"/>
                <a:ea typeface="-webkit-standard"/>
                <a:cs typeface="-webkit-standard"/>
                <a:sym typeface="-webkit-standard"/>
              </a:defRPr>
            </a:pPr>
            <a:r>
              <a:t>We only count over occupied cells, ignore empty ones</a:t>
            </a:r>
          </a:p>
          <a:p>
            <a:pPr>
              <a:buSzPct val="100000"/>
              <a:buFont typeface="Arial"/>
              <a:buChar char="•"/>
              <a:defRPr>
                <a:latin typeface="MJXc-TeX-main-R"/>
                <a:ea typeface="MJXc-TeX-main-R"/>
                <a:cs typeface="MJXc-TeX-main-R"/>
                <a:sym typeface="MJXc-TeX-main-R"/>
              </a:defRPr>
            </a:pPr>
            <a:r>
              <a:t>¯</a:t>
            </a:r>
            <a:r>
              <a:rPr>
                <a:latin typeface="MJXc-TeX-math-I"/>
                <a:ea typeface="MJXc-TeX-math-I"/>
                <a:cs typeface="MJXc-TeX-math-I"/>
                <a:sym typeface="MJXc-TeX-math-I"/>
              </a:rPr>
              <a:t>x</a:t>
            </a:r>
            <a:r>
              <a:rPr>
                <a:latin typeface="-webkit-standard"/>
                <a:ea typeface="-webkit-standard"/>
                <a:cs typeface="-webkit-standard"/>
                <a:sym typeface="-webkit-standard"/>
              </a:rPr>
              <a:t>: mean value of </a:t>
            </a:r>
            <a:r>
              <a:rPr>
                <a:latin typeface="MJXc-TeX-math-I"/>
                <a:ea typeface="MJXc-TeX-math-I"/>
                <a:cs typeface="MJXc-TeX-math-I"/>
                <a:sym typeface="MJXc-TeX-math-I"/>
              </a:rPr>
              <a:t>x</a:t>
            </a:r>
            <a:r>
              <a:rPr>
                <a:latin typeface="-webkit-standard"/>
                <a:ea typeface="-webkit-standard"/>
                <a:cs typeface="-webkit-standard"/>
                <a:sym typeface="-webkit-standard"/>
              </a:rPr>
              <a:t>, i.e. fraction of blue agents</a:t>
            </a:r>
            <a:endParaRPr>
              <a:latin typeface="-webkit-standard"/>
              <a:ea typeface="-webkit-standard"/>
              <a:cs typeface="-webkit-standard"/>
              <a:sym typeface="-webkit-standard"/>
            </a:endParaRPr>
          </a:p>
          <a:p>
            <a:pPr>
              <a:buSzPct val="100000"/>
              <a:buFont typeface="Arial"/>
              <a:buChar char="•"/>
              <a:defRPr>
                <a:latin typeface="-webkit-standard"/>
                <a:ea typeface="-webkit-standard"/>
                <a:cs typeface="-webkit-standard"/>
                <a:sym typeface="-webkit-standard"/>
              </a:defRPr>
            </a:pPr>
            <a:r>
              <a:t>Also known as spatial autocorrelation</a:t>
            </a:r>
          </a:p>
        </p:txBody>
      </p:sp>
      <p:pic>
        <p:nvPicPr>
          <p:cNvPr id="272" name="Picture 16" descr="Picture 16"/>
          <p:cNvPicPr>
            <a:picLocks noChangeAspect="1"/>
          </p:cNvPicPr>
          <p:nvPr/>
        </p:nvPicPr>
        <p:blipFill>
          <a:blip r:embed="rId2">
            <a:extLst/>
          </a:blip>
          <a:stretch>
            <a:fillRect/>
          </a:stretch>
        </p:blipFill>
        <p:spPr>
          <a:xfrm>
            <a:off x="458985" y="1585591"/>
            <a:ext cx="8225992" cy="4302684"/>
          </a:xfrm>
          <a:prstGeom prst="rect">
            <a:avLst/>
          </a:prstGeom>
          <a:ln w="12700">
            <a:miter lim="400000"/>
          </a:ln>
        </p:spPr>
      </p:pic>
      <p:sp>
        <p:nvSpPr>
          <p:cNvPr id="273" name="Moran, P. A. P. (1950)."/>
          <p:cNvSpPr txBox="1"/>
          <p:nvPr/>
        </p:nvSpPr>
        <p:spPr>
          <a:xfrm>
            <a:off x="846575" y="6178628"/>
            <a:ext cx="2118679"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600" u="sng">
                <a:solidFill>
                  <a:srgbClr val="009999"/>
                </a:solidFill>
                <a:uFill>
                  <a:solidFill>
                    <a:srgbClr val="009999"/>
                  </a:solidFill>
                </a:uFill>
                <a:latin typeface="+mn-lt"/>
                <a:ea typeface="+mn-ea"/>
                <a:cs typeface="+mn-cs"/>
                <a:sym typeface="Helvetica"/>
                <a:hlinkClick r:id="rId3" invalidUrl="" action="" tgtFrame="" tooltip="" history="1" highlightClick="0" endSnd="0"/>
              </a:defRPr>
            </a:lvl1pPr>
          </a:lstStyle>
          <a:p>
            <a:pPr>
              <a:defRPr u="none">
                <a:solidFill>
                  <a:srgbClr val="000000"/>
                </a:solidFill>
                <a:uFillTx/>
              </a:defRPr>
            </a:pPr>
            <a:r>
              <a:rPr u="sng">
                <a:solidFill>
                  <a:srgbClr val="009999"/>
                </a:solidFill>
                <a:uFill>
                  <a:solidFill>
                    <a:srgbClr val="009999"/>
                  </a:solidFill>
                </a:uFill>
                <a:hlinkClick r:id="rId3" invalidUrl="" action="" tgtFrame="" tooltip="" history="1" highlightClick="0" endSnd="0"/>
              </a:rPr>
              <a:t>Moran, P. A. P. (1950).</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 name="Title 1"/>
          <p:cNvSpPr txBox="1"/>
          <p:nvPr>
            <p:ph type="title"/>
          </p:nvPr>
        </p:nvSpPr>
        <p:spPr>
          <a:xfrm>
            <a:off x="914400" y="714375"/>
            <a:ext cx="7772400" cy="681039"/>
          </a:xfrm>
          <a:prstGeom prst="rect">
            <a:avLst/>
          </a:prstGeom>
        </p:spPr>
        <p:txBody>
          <a:bodyPr/>
          <a:lstStyle>
            <a:lvl1pPr>
              <a:defRPr b="1">
                <a:solidFill>
                  <a:srgbClr val="000000"/>
                </a:solidFill>
                <a:latin typeface="-webkit-standard"/>
                <a:ea typeface="-webkit-standard"/>
                <a:cs typeface="-webkit-standard"/>
                <a:sym typeface="-webkit-standard"/>
              </a:defRPr>
            </a:lvl1pPr>
          </a:lstStyle>
          <a:p>
            <a:pPr/>
            <a:r>
              <a:t>How to calculate Moran's I</a:t>
            </a:r>
          </a:p>
        </p:txBody>
      </p:sp>
      <p:pic>
        <p:nvPicPr>
          <p:cNvPr id="277" name="Picture 4" descr="Picture 4"/>
          <p:cNvPicPr>
            <a:picLocks noChangeAspect="1"/>
          </p:cNvPicPr>
          <p:nvPr/>
        </p:nvPicPr>
        <p:blipFill>
          <a:blip r:embed="rId3">
            <a:extLst/>
          </a:blip>
          <a:stretch>
            <a:fillRect/>
          </a:stretch>
        </p:blipFill>
        <p:spPr>
          <a:xfrm>
            <a:off x="457200" y="1724285"/>
            <a:ext cx="8001000" cy="4323866"/>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sp>
        <p:nvSpPr>
          <p:cNvPr id="283" name="TextBox 2"/>
          <p:cNvSpPr txBox="1"/>
          <p:nvPr/>
        </p:nvSpPr>
        <p:spPr>
          <a:xfrm>
            <a:off x="4931229" y="2194560"/>
            <a:ext cx="4057272" cy="3406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latin typeface="-webkit-standard"/>
                <a:ea typeface="-webkit-standard"/>
                <a:cs typeface="-webkit-standard"/>
                <a:sym typeface="-webkit-standard"/>
              </a:defRPr>
            </a:pPr>
            <a:r>
              <a:t>Example: 9 cells</a:t>
            </a:r>
          </a:p>
          <a:p>
            <a:pPr>
              <a:buSzPct val="100000"/>
              <a:buFont typeface="Arial"/>
              <a:buChar char="•"/>
              <a:defRPr sz="2400">
                <a:latin typeface="-webkit-standard"/>
                <a:ea typeface="-webkit-standard"/>
                <a:cs typeface="-webkit-standard"/>
                <a:sym typeface="-webkit-standard"/>
              </a:defRPr>
            </a:pPr>
            <a:r>
              <a:t>3x3 neighborhood</a:t>
            </a:r>
          </a:p>
          <a:p>
            <a:pPr>
              <a:buSzPct val="100000"/>
              <a:buFont typeface="Arial"/>
              <a:buChar char="•"/>
              <a:defRPr sz="2400">
                <a:latin typeface="-webkit-standard"/>
                <a:ea typeface="-webkit-standard"/>
                <a:cs typeface="-webkit-standard"/>
                <a:sym typeface="-webkit-standard"/>
              </a:defRPr>
            </a:pPr>
            <a:r>
              <a:t>4 red and 4 blue agents</a:t>
            </a:r>
          </a:p>
          <a:p>
            <a:pPr lvl="1" marL="742950" indent="-285750">
              <a:buSzPct val="100000"/>
              <a:buFont typeface="Arial"/>
              <a:buChar char="•"/>
              <a:defRPr sz="2400">
                <a:latin typeface="MJXc-TeX-math-I"/>
                <a:ea typeface="MJXc-TeX-math-I"/>
                <a:cs typeface="MJXc-TeX-math-I"/>
                <a:sym typeface="MJXc-TeX-math-I"/>
              </a:defRPr>
            </a:pPr>
            <a:r>
              <a:t>xi</a:t>
            </a:r>
            <a:r>
              <a:rPr>
                <a:latin typeface="MJXc-TeX-main-R"/>
                <a:ea typeface="MJXc-TeX-main-R"/>
                <a:cs typeface="MJXc-TeX-main-R"/>
                <a:sym typeface="MJXc-TeX-main-R"/>
              </a:rPr>
              <a:t>=0</a:t>
            </a:r>
            <a:r>
              <a:rPr>
                <a:latin typeface="-webkit-standard"/>
                <a:ea typeface="-webkit-standard"/>
                <a:cs typeface="-webkit-standard"/>
                <a:sym typeface="-webkit-standard"/>
              </a:rPr>
              <a:t> if i occupied by blue</a:t>
            </a:r>
            <a:endParaRPr>
              <a:latin typeface="-webkit-standard"/>
              <a:ea typeface="-webkit-standard"/>
              <a:cs typeface="-webkit-standard"/>
              <a:sym typeface="-webkit-standard"/>
            </a:endParaRPr>
          </a:p>
          <a:p>
            <a:pPr lvl="1" marL="742950" indent="-285750">
              <a:buSzPct val="100000"/>
              <a:buFont typeface="Arial"/>
              <a:buChar char="•"/>
              <a:defRPr sz="2400">
                <a:latin typeface="MJXc-TeX-math-I"/>
                <a:ea typeface="MJXc-TeX-math-I"/>
                <a:cs typeface="MJXc-TeX-math-I"/>
                <a:sym typeface="MJXc-TeX-math-I"/>
              </a:defRPr>
            </a:pPr>
            <a:r>
              <a:t>xi</a:t>
            </a:r>
            <a:r>
              <a:rPr>
                <a:latin typeface="MJXc-TeX-main-R"/>
                <a:ea typeface="MJXc-TeX-main-R"/>
                <a:cs typeface="MJXc-TeX-main-R"/>
                <a:sym typeface="MJXc-TeX-main-R"/>
              </a:rPr>
              <a:t>=1</a:t>
            </a:r>
            <a:r>
              <a:rPr>
                <a:latin typeface="-webkit-standard"/>
                <a:ea typeface="-webkit-standard"/>
                <a:cs typeface="-webkit-standard"/>
                <a:sym typeface="-webkit-standard"/>
              </a:rPr>
              <a:t> if i occupied by red</a:t>
            </a:r>
            <a:endParaRPr>
              <a:latin typeface="-webkit-standard"/>
              <a:ea typeface="-webkit-standard"/>
              <a:cs typeface="-webkit-standard"/>
              <a:sym typeface="-webkit-standard"/>
            </a:endParaRPr>
          </a:p>
          <a:p>
            <a:pPr lvl="1" marL="742950" indent="-285750">
              <a:buSzPct val="100000"/>
              <a:buFont typeface="Arial"/>
              <a:buChar char="•"/>
              <a:defRPr sz="2400">
                <a:latin typeface="MJXc-TeX-main-R"/>
                <a:ea typeface="MJXc-TeX-main-R"/>
                <a:cs typeface="MJXc-TeX-main-R"/>
                <a:sym typeface="MJXc-TeX-main-R"/>
              </a:defRPr>
            </a:pPr>
            <a:r>
              <a:t>Avg(x)=0.5</a:t>
            </a:r>
            <a:endParaRPr>
              <a:latin typeface="-webkit-standard"/>
              <a:ea typeface="-webkit-standard"/>
              <a:cs typeface="-webkit-standard"/>
              <a:sym typeface="-webkit-standard"/>
            </a:endParaRPr>
          </a:p>
          <a:p>
            <a:pPr lvl="1" marL="742950" indent="-285750">
              <a:buSzPct val="100000"/>
              <a:buFont typeface="Arial"/>
              <a:buChar char="•"/>
              <a:defRPr sz="2400">
                <a:latin typeface="MJXc-TeX-math-I"/>
                <a:ea typeface="MJXc-TeX-math-I"/>
                <a:cs typeface="MJXc-TeX-math-I"/>
                <a:sym typeface="MJXc-TeX-math-I"/>
              </a:defRPr>
            </a:pPr>
            <a:r>
              <a:t>M</a:t>
            </a:r>
            <a:r>
              <a:rPr>
                <a:latin typeface="MJXc-TeX-main-R"/>
                <a:ea typeface="MJXc-TeX-main-R"/>
                <a:cs typeface="MJXc-TeX-main-R"/>
                <a:sym typeface="MJXc-TeX-main-R"/>
              </a:rPr>
              <a:t>=8</a:t>
            </a:r>
            <a:endParaRPr>
              <a:latin typeface="-webkit-standard"/>
              <a:ea typeface="-webkit-standard"/>
              <a:cs typeface="-webkit-standard"/>
              <a:sym typeface="-webkit-standard"/>
            </a:endParaRPr>
          </a:p>
        </p:txBody>
      </p:sp>
      <p:pic>
        <p:nvPicPr>
          <p:cNvPr id="284" name="Graphic 4" descr="Graphic 4"/>
          <p:cNvPicPr>
            <a:picLocks noChangeAspect="1"/>
          </p:cNvPicPr>
          <p:nvPr/>
        </p:nvPicPr>
        <p:blipFill>
          <a:blip r:embed="rId2">
            <a:extLst/>
          </a:blip>
          <a:stretch>
            <a:fillRect/>
          </a:stretch>
        </p:blipFill>
        <p:spPr>
          <a:xfrm>
            <a:off x="827902" y="1896761"/>
            <a:ext cx="3157154" cy="315715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7"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pic>
        <p:nvPicPr>
          <p:cNvPr id="288" name="Graphic 5" descr="Graphic 5"/>
          <p:cNvPicPr>
            <a:picLocks noChangeAspect="1"/>
          </p:cNvPicPr>
          <p:nvPr/>
        </p:nvPicPr>
        <p:blipFill>
          <a:blip r:embed="rId2">
            <a:extLst/>
          </a:blip>
          <a:stretch>
            <a:fillRect/>
          </a:stretch>
        </p:blipFill>
        <p:spPr>
          <a:xfrm>
            <a:off x="874238" y="1896762"/>
            <a:ext cx="3157152" cy="3157152"/>
          </a:xfrm>
          <a:prstGeom prst="rect">
            <a:avLst/>
          </a:prstGeom>
          <a:ln w="12700">
            <a:miter lim="400000"/>
          </a:ln>
        </p:spPr>
      </p:pic>
      <p:pic>
        <p:nvPicPr>
          <p:cNvPr id="289" name="Picture 6" descr="Picture 6"/>
          <p:cNvPicPr>
            <a:picLocks noChangeAspect="1"/>
          </p:cNvPicPr>
          <p:nvPr/>
        </p:nvPicPr>
        <p:blipFill>
          <a:blip r:embed="rId3">
            <a:extLst/>
          </a:blip>
          <a:stretch>
            <a:fillRect/>
          </a:stretch>
        </p:blipFill>
        <p:spPr>
          <a:xfrm>
            <a:off x="4340502" y="1896762"/>
            <a:ext cx="4803498" cy="353695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pic>
        <p:nvPicPr>
          <p:cNvPr id="293" name="Graphic 5" descr="Graphic 5"/>
          <p:cNvPicPr>
            <a:picLocks noChangeAspect="1"/>
          </p:cNvPicPr>
          <p:nvPr/>
        </p:nvPicPr>
        <p:blipFill>
          <a:blip r:embed="rId2">
            <a:extLst/>
          </a:blip>
          <a:stretch>
            <a:fillRect/>
          </a:stretch>
        </p:blipFill>
        <p:spPr>
          <a:xfrm>
            <a:off x="914400" y="2033545"/>
            <a:ext cx="3153600" cy="3153601"/>
          </a:xfrm>
          <a:prstGeom prst="rect">
            <a:avLst/>
          </a:prstGeom>
          <a:ln w="12700">
            <a:miter lim="400000"/>
          </a:ln>
        </p:spPr>
      </p:pic>
      <p:pic>
        <p:nvPicPr>
          <p:cNvPr id="294" name="Picture 6" descr="Picture 6"/>
          <p:cNvPicPr>
            <a:picLocks noChangeAspect="1"/>
          </p:cNvPicPr>
          <p:nvPr/>
        </p:nvPicPr>
        <p:blipFill>
          <a:blip r:embed="rId3">
            <a:extLst/>
          </a:blip>
          <a:stretch>
            <a:fillRect/>
          </a:stretch>
        </p:blipFill>
        <p:spPr>
          <a:xfrm>
            <a:off x="4115727" y="1857375"/>
            <a:ext cx="4701704" cy="428625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7"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sp>
        <p:nvSpPr>
          <p:cNvPr id="298" name="TextBox 2"/>
          <p:cNvSpPr txBox="1"/>
          <p:nvPr/>
        </p:nvSpPr>
        <p:spPr>
          <a:xfrm>
            <a:off x="4617720" y="2453419"/>
            <a:ext cx="4104144" cy="12269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buSzPct val="100000"/>
              <a:buFont typeface="Arial"/>
              <a:buChar char="•"/>
              <a:defRPr sz="2000">
                <a:solidFill>
                  <a:srgbClr val="272822"/>
                </a:solidFill>
              </a:defRPr>
            </a:pPr>
            <a:r>
              <a:t> Second neighbor (cell 5)</a:t>
            </a:r>
          </a:p>
          <a:p>
            <a:pPr>
              <a:buSzPct val="100000"/>
              <a:buFont typeface="Arial"/>
              <a:buChar char="•"/>
              <a:defRPr sz="2000">
                <a:solidFill>
                  <a:srgbClr val="272822"/>
                </a:solidFill>
              </a:defRPr>
            </a:pPr>
            <a:r>
              <a:t> Does not contribute to C because </a:t>
            </a:r>
          </a:p>
          <a:p>
            <a:pPr>
              <a:defRPr sz="2000">
                <a:solidFill>
                  <a:srgbClr val="272822"/>
                </a:solidFill>
              </a:defRPr>
            </a:pPr>
            <a:r>
              <a:t>it is empty</a:t>
            </a:r>
          </a:p>
        </p:txBody>
      </p:sp>
      <p:pic>
        <p:nvPicPr>
          <p:cNvPr id="299" name="Graphic 5" descr="Graphic 5"/>
          <p:cNvPicPr>
            <a:picLocks noChangeAspect="1"/>
          </p:cNvPicPr>
          <p:nvPr/>
        </p:nvPicPr>
        <p:blipFill>
          <a:blip r:embed="rId2">
            <a:extLst/>
          </a:blip>
          <a:stretch>
            <a:fillRect/>
          </a:stretch>
        </p:blipFill>
        <p:spPr>
          <a:xfrm>
            <a:off x="914400" y="2280679"/>
            <a:ext cx="3153600" cy="31536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2"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pic>
        <p:nvPicPr>
          <p:cNvPr id="303" name="Graphic 3" descr="Graphic 3"/>
          <p:cNvPicPr>
            <a:picLocks noChangeAspect="1"/>
          </p:cNvPicPr>
          <p:nvPr/>
        </p:nvPicPr>
        <p:blipFill>
          <a:blip r:embed="rId2">
            <a:extLst/>
          </a:blip>
          <a:stretch>
            <a:fillRect/>
          </a:stretch>
        </p:blipFill>
        <p:spPr>
          <a:xfrm>
            <a:off x="742263" y="2021188"/>
            <a:ext cx="3153601" cy="3153601"/>
          </a:xfrm>
          <a:prstGeom prst="rect">
            <a:avLst/>
          </a:prstGeom>
          <a:ln w="12700">
            <a:miter lim="400000"/>
          </a:ln>
        </p:spPr>
      </p:pic>
      <p:pic>
        <p:nvPicPr>
          <p:cNvPr id="304" name="Picture 4" descr="Picture 4"/>
          <p:cNvPicPr>
            <a:picLocks noChangeAspect="1"/>
          </p:cNvPicPr>
          <p:nvPr/>
        </p:nvPicPr>
        <p:blipFill>
          <a:blip r:embed="rId3">
            <a:extLst/>
          </a:blip>
          <a:stretch>
            <a:fillRect/>
          </a:stretch>
        </p:blipFill>
        <p:spPr>
          <a:xfrm>
            <a:off x="4011952" y="1733801"/>
            <a:ext cx="4983273" cy="450661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7"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pic>
        <p:nvPicPr>
          <p:cNvPr id="308" name="Graphic 3" descr="Graphic 3"/>
          <p:cNvPicPr>
            <a:picLocks noChangeAspect="1"/>
          </p:cNvPicPr>
          <p:nvPr/>
        </p:nvPicPr>
        <p:blipFill>
          <a:blip r:embed="rId2">
            <a:extLst/>
          </a:blip>
          <a:stretch>
            <a:fillRect/>
          </a:stretch>
        </p:blipFill>
        <p:spPr>
          <a:xfrm>
            <a:off x="1014112" y="2107686"/>
            <a:ext cx="3153600" cy="3153601"/>
          </a:xfrm>
          <a:prstGeom prst="rect">
            <a:avLst/>
          </a:prstGeom>
          <a:ln w="12700">
            <a:miter lim="400000"/>
          </a:ln>
        </p:spPr>
      </p:pic>
      <p:pic>
        <p:nvPicPr>
          <p:cNvPr id="309" name="Picture 4" descr="Picture 4"/>
          <p:cNvPicPr>
            <a:picLocks noChangeAspect="1"/>
          </p:cNvPicPr>
          <p:nvPr/>
        </p:nvPicPr>
        <p:blipFill>
          <a:blip r:embed="rId3">
            <a:extLst/>
          </a:blip>
          <a:stretch>
            <a:fillRect/>
          </a:stretch>
        </p:blipFill>
        <p:spPr>
          <a:xfrm>
            <a:off x="4167711" y="2107686"/>
            <a:ext cx="4963328" cy="34544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 name="Title 1"/>
          <p:cNvSpPr txBox="1"/>
          <p:nvPr>
            <p:ph type="title"/>
          </p:nvPr>
        </p:nvSpPr>
        <p:spPr>
          <a:xfrm>
            <a:off x="914400" y="308919"/>
            <a:ext cx="7772400" cy="1086494"/>
          </a:xfrm>
          <a:prstGeom prst="rect">
            <a:avLst/>
          </a:prstGeom>
        </p:spPr>
        <p:txBody>
          <a:bodyPr/>
          <a:lstStyle/>
          <a:p>
            <a:pPr/>
            <a:r>
              <a:t>Beyond exploration: computational theory and framing</a:t>
            </a:r>
          </a:p>
        </p:txBody>
      </p:sp>
      <p:sp>
        <p:nvSpPr>
          <p:cNvPr id="113" name="TextBox 3"/>
          <p:cNvSpPr txBox="1"/>
          <p:nvPr/>
        </p:nvSpPr>
        <p:spPr>
          <a:xfrm>
            <a:off x="589416" y="1610656"/>
            <a:ext cx="7792172" cy="3551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272822"/>
                </a:solidFill>
              </a:defRPr>
            </a:pPr>
            <a:r>
              <a:t>ABM are for analysis, not just exploration</a:t>
            </a:r>
          </a:p>
          <a:p>
            <a:pPr>
              <a:defRPr>
                <a:solidFill>
                  <a:srgbClr val="272822"/>
                </a:solidFill>
              </a:defRPr>
            </a:pPr>
          </a:p>
          <a:p>
            <a:pPr>
              <a:buSzPct val="100000"/>
              <a:buFont typeface="Arial"/>
              <a:buChar char="•"/>
              <a:defRPr>
                <a:solidFill>
                  <a:srgbClr val="272822"/>
                </a:solidFill>
              </a:defRPr>
            </a:pPr>
            <a:r>
              <a:t> Exploring what happens in a simulation is fine, but ABM can do much more!</a:t>
            </a:r>
          </a:p>
          <a:p>
            <a:pPr>
              <a:buSzPct val="100000"/>
              <a:buFont typeface="Arial"/>
              <a:buChar char="•"/>
              <a:defRPr>
                <a:solidFill>
                  <a:srgbClr val="272822"/>
                </a:solidFill>
              </a:defRPr>
            </a:pPr>
          </a:p>
          <a:p>
            <a:pPr>
              <a:buSzPct val="100000"/>
              <a:buFont typeface="Arial"/>
              <a:buChar char="•"/>
              <a:defRPr b="1">
                <a:solidFill>
                  <a:srgbClr val="272822"/>
                </a:solidFill>
              </a:defRPr>
            </a:pPr>
            <a:r>
              <a:t> Behavior calibration</a:t>
            </a:r>
            <a:r>
              <a:rPr b="0"/>
              <a:t> of individual agents with experiments or surveys: integrating social and behavioral findings in an ABM.</a:t>
            </a:r>
            <a:endParaRPr b="0"/>
          </a:p>
          <a:p>
            <a:pPr>
              <a:buSzPct val="100000"/>
              <a:buFont typeface="Arial"/>
              <a:buChar char="•"/>
              <a:defRPr>
                <a:solidFill>
                  <a:srgbClr val="272822"/>
                </a:solidFill>
              </a:defRPr>
            </a:pPr>
          </a:p>
          <a:p>
            <a:pPr>
              <a:buSzPct val="100000"/>
              <a:buFont typeface="Arial"/>
              <a:buChar char="•"/>
              <a:defRPr b="1">
                <a:solidFill>
                  <a:srgbClr val="272822"/>
                </a:solidFill>
              </a:defRPr>
            </a:pPr>
            <a:r>
              <a:t> Analysis of observable outcomes</a:t>
            </a:r>
            <a:r>
              <a:rPr b="0"/>
              <a:t> versus parameters of behavior or alternative mechanisms/policies</a:t>
            </a:r>
            <a:endParaRPr b="0"/>
          </a:p>
          <a:p>
            <a:pPr>
              <a:buSzPct val="100000"/>
              <a:buFont typeface="Arial"/>
              <a:buChar char="•"/>
              <a:defRPr>
                <a:solidFill>
                  <a:srgbClr val="272822"/>
                </a:solidFill>
              </a:defRPr>
            </a:pPr>
          </a:p>
          <a:p>
            <a:pPr>
              <a:buSzPct val="100000"/>
              <a:buFont typeface="Arial"/>
              <a:buChar char="•"/>
              <a:defRPr b="1">
                <a:solidFill>
                  <a:srgbClr val="272822"/>
                </a:solidFill>
              </a:defRPr>
            </a:pPr>
            <a:r>
              <a:t> Testing outcomes</a:t>
            </a:r>
            <a:r>
              <a:rPr b="0"/>
              <a:t> with large-scale data (e.g. digital traces from computational social systems), across conditions and over time</a:t>
            </a:r>
          </a:p>
        </p:txBody>
      </p:sp>
      <p:sp>
        <p:nvSpPr>
          <p:cNvPr id="114" name="TextBox 5"/>
          <p:cNvSpPr txBox="1"/>
          <p:nvPr/>
        </p:nvSpPr>
        <p:spPr>
          <a:xfrm>
            <a:off x="478206" y="5581005"/>
            <a:ext cx="8051663" cy="11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a:solidFill>
                  <a:srgbClr val="272822"/>
                </a:solidFill>
              </a:defRPr>
            </a:pPr>
            <a:r>
              <a:t>From factors to actors: Computational Sociology and Agent-Based Modeling. Michael Macy and Robert Willer. Annual Review of Sociology, 2002.</a:t>
            </a:r>
          </a:p>
          <a:p>
            <a:pPr/>
            <a:br>
              <a:rPr>
                <a:solidFill>
                  <a:srgbClr val="272822"/>
                </a:solidFill>
              </a:rPr>
            </a:b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3">
                                            <p:bg/>
                                          </p:spTgt>
                                        </p:tgtEl>
                                        <p:attrNameLst>
                                          <p:attrName>style.visibility</p:attrName>
                                        </p:attrNameLst>
                                      </p:cBhvr>
                                      <p:to>
                                        <p:strVal val="visible"/>
                                      </p:to>
                                    </p:set>
                                    <p:animEffect filter="fade" transition="in">
                                      <p:cBhvr>
                                        <p:cTn id="7" dur="1000"/>
                                        <p:tgtEl>
                                          <p:spTgt spid="11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13">
                                            <p:txEl>
                                              <p:pRg st="0" end="0"/>
                                            </p:txEl>
                                          </p:spTgt>
                                        </p:tgtEl>
                                        <p:attrNameLst>
                                          <p:attrName>style.visibility</p:attrName>
                                        </p:attrNameLst>
                                      </p:cBhvr>
                                      <p:to>
                                        <p:strVal val="visible"/>
                                      </p:to>
                                    </p:set>
                                    <p:animEffect filter="fade" transition="in">
                                      <p:cBhvr>
                                        <p:cTn id="10" dur="1000"/>
                                        <p:tgtEl>
                                          <p:spTgt spid="1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13">
                                            <p:txEl>
                                              <p:pRg st="1" end="1"/>
                                            </p:txEl>
                                          </p:spTgt>
                                        </p:tgtEl>
                                        <p:attrNameLst>
                                          <p:attrName>style.visibility</p:attrName>
                                        </p:attrNameLst>
                                      </p:cBhvr>
                                      <p:to>
                                        <p:strVal val="visible"/>
                                      </p:to>
                                    </p:set>
                                    <p:animEffect filter="fade" transition="in">
                                      <p:cBhvr>
                                        <p:cTn id="15" dur="1000"/>
                                        <p:tgtEl>
                                          <p:spTgt spid="1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13">
                                            <p:txEl>
                                              <p:pRg st="2" end="2"/>
                                            </p:txEl>
                                          </p:spTgt>
                                        </p:tgtEl>
                                        <p:attrNameLst>
                                          <p:attrName>style.visibility</p:attrName>
                                        </p:attrNameLst>
                                      </p:cBhvr>
                                      <p:to>
                                        <p:strVal val="visible"/>
                                      </p:to>
                                    </p:set>
                                    <p:animEffect filter="fade" transition="in">
                                      <p:cBhvr>
                                        <p:cTn id="20" dur="1000"/>
                                        <p:tgtEl>
                                          <p:spTgt spid="11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113">
                                            <p:txEl>
                                              <p:pRg st="3" end="3"/>
                                            </p:txEl>
                                          </p:spTgt>
                                        </p:tgtEl>
                                        <p:attrNameLst>
                                          <p:attrName>style.visibility</p:attrName>
                                        </p:attrNameLst>
                                      </p:cBhvr>
                                      <p:to>
                                        <p:strVal val="visible"/>
                                      </p:to>
                                    </p:set>
                                    <p:animEffect filter="fade" transition="in">
                                      <p:cBhvr>
                                        <p:cTn id="25" dur="1000"/>
                                        <p:tgtEl>
                                          <p:spTgt spid="11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113">
                                            <p:txEl>
                                              <p:pRg st="4" end="4"/>
                                            </p:txEl>
                                          </p:spTgt>
                                        </p:tgtEl>
                                        <p:attrNameLst>
                                          <p:attrName>style.visibility</p:attrName>
                                        </p:attrNameLst>
                                      </p:cBhvr>
                                      <p:to>
                                        <p:strVal val="visible"/>
                                      </p:to>
                                    </p:set>
                                    <p:animEffect filter="fade" transition="in">
                                      <p:cBhvr>
                                        <p:cTn id="30" dur="1000"/>
                                        <p:tgtEl>
                                          <p:spTgt spid="11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10" grpId="1" fill="hold">
                                  <p:stCondLst>
                                    <p:cond delay="0"/>
                                  </p:stCondLst>
                                  <p:iterate type="el" backwards="0">
                                    <p:tmAbs val="0"/>
                                  </p:iterate>
                                  <p:childTnLst>
                                    <p:set>
                                      <p:cBhvr>
                                        <p:cTn id="34" fill="hold"/>
                                        <p:tgtEl>
                                          <p:spTgt spid="113">
                                            <p:txEl>
                                              <p:pRg st="5" end="5"/>
                                            </p:txEl>
                                          </p:spTgt>
                                        </p:tgtEl>
                                        <p:attrNameLst>
                                          <p:attrName>style.visibility</p:attrName>
                                        </p:attrNameLst>
                                      </p:cBhvr>
                                      <p:to>
                                        <p:strVal val="visible"/>
                                      </p:to>
                                    </p:set>
                                    <p:animEffect filter="fade" transition="in">
                                      <p:cBhvr>
                                        <p:cTn id="35" dur="1000"/>
                                        <p:tgtEl>
                                          <p:spTgt spid="11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10" grpId="1" fill="hold">
                                  <p:stCondLst>
                                    <p:cond delay="0"/>
                                  </p:stCondLst>
                                  <p:iterate type="el" backwards="0">
                                    <p:tmAbs val="0"/>
                                  </p:iterate>
                                  <p:childTnLst>
                                    <p:set>
                                      <p:cBhvr>
                                        <p:cTn id="39" fill="hold"/>
                                        <p:tgtEl>
                                          <p:spTgt spid="113">
                                            <p:txEl>
                                              <p:pRg st="6" end="6"/>
                                            </p:txEl>
                                          </p:spTgt>
                                        </p:tgtEl>
                                        <p:attrNameLst>
                                          <p:attrName>style.visibility</p:attrName>
                                        </p:attrNameLst>
                                      </p:cBhvr>
                                      <p:to>
                                        <p:strVal val="visible"/>
                                      </p:to>
                                    </p:set>
                                    <p:animEffect filter="fade" transition="in">
                                      <p:cBhvr>
                                        <p:cTn id="40" dur="1000"/>
                                        <p:tgtEl>
                                          <p:spTgt spid="11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10" grpId="1" fill="hold">
                                  <p:stCondLst>
                                    <p:cond delay="0"/>
                                  </p:stCondLst>
                                  <p:iterate type="el" backwards="0">
                                    <p:tmAbs val="0"/>
                                  </p:iterate>
                                  <p:childTnLst>
                                    <p:set>
                                      <p:cBhvr>
                                        <p:cTn id="44" fill="hold"/>
                                        <p:tgtEl>
                                          <p:spTgt spid="113">
                                            <p:txEl>
                                              <p:pRg st="7" end="7"/>
                                            </p:txEl>
                                          </p:spTgt>
                                        </p:tgtEl>
                                        <p:attrNameLst>
                                          <p:attrName>style.visibility</p:attrName>
                                        </p:attrNameLst>
                                      </p:cBhvr>
                                      <p:to>
                                        <p:strVal val="visible"/>
                                      </p:to>
                                    </p:set>
                                    <p:animEffect filter="fade" transition="in">
                                      <p:cBhvr>
                                        <p:cTn id="45" dur="1000"/>
                                        <p:tgtEl>
                                          <p:spTgt spid="11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 fill="hold">
                                  <p:stCondLst>
                                    <p:cond delay="0"/>
                                  </p:stCondLst>
                                  <p:iterate type="el" backwards="0">
                                    <p:tmAbs val="0"/>
                                  </p:iterate>
                                  <p:childTnLst>
                                    <p:set>
                                      <p:cBhvr>
                                        <p:cTn id="49" fill="hold"/>
                                        <p:tgtEl>
                                          <p:spTgt spid="113">
                                            <p:txEl>
                                              <p:pRg st="8" end="8"/>
                                            </p:txEl>
                                          </p:spTgt>
                                        </p:tgtEl>
                                        <p:attrNameLst>
                                          <p:attrName>style.visibility</p:attrName>
                                        </p:attrNameLst>
                                      </p:cBhvr>
                                      <p:to>
                                        <p:strVal val="visible"/>
                                      </p:to>
                                    </p:set>
                                    <p:animEffect filter="fade" transition="in">
                                      <p:cBhvr>
                                        <p:cTn id="50" dur="1000"/>
                                        <p:tgtEl>
                                          <p:spTgt spid="113">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3"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Title 1"/>
          <p:cNvSpPr txBox="1"/>
          <p:nvPr>
            <p:ph type="title"/>
          </p:nvPr>
        </p:nvSpPr>
        <p:spPr>
          <a:xfrm>
            <a:off x="914400" y="714375"/>
            <a:ext cx="7772400" cy="681039"/>
          </a:xfrm>
          <a:prstGeom prst="rect">
            <a:avLst/>
          </a:prstGeom>
        </p:spPr>
        <p:txBody>
          <a:bodyPr/>
          <a:lstStyle>
            <a:lvl1pPr>
              <a:defRPr b="1"/>
            </a:lvl1pPr>
          </a:lstStyle>
          <a:p>
            <a:pPr/>
            <a:r>
              <a:t>Moran's I example</a:t>
            </a:r>
          </a:p>
        </p:txBody>
      </p:sp>
      <p:pic>
        <p:nvPicPr>
          <p:cNvPr id="313" name="Graphic 3" descr="Graphic 3"/>
          <p:cNvPicPr>
            <a:picLocks noChangeAspect="1"/>
          </p:cNvPicPr>
          <p:nvPr/>
        </p:nvPicPr>
        <p:blipFill>
          <a:blip r:embed="rId3">
            <a:extLst/>
          </a:blip>
          <a:stretch>
            <a:fillRect/>
          </a:stretch>
        </p:blipFill>
        <p:spPr>
          <a:xfrm>
            <a:off x="827902" y="1896761"/>
            <a:ext cx="3157154" cy="3157153"/>
          </a:xfrm>
          <a:prstGeom prst="rect">
            <a:avLst/>
          </a:prstGeom>
          <a:ln w="12700">
            <a:miter lim="400000"/>
          </a:ln>
        </p:spPr>
      </p:pic>
      <p:pic>
        <p:nvPicPr>
          <p:cNvPr id="314" name="Picture 4" descr="Picture 4"/>
          <p:cNvPicPr>
            <a:picLocks noChangeAspect="1"/>
          </p:cNvPicPr>
          <p:nvPr/>
        </p:nvPicPr>
        <p:blipFill>
          <a:blip r:embed="rId4">
            <a:extLst/>
          </a:blip>
          <a:stretch>
            <a:fillRect/>
          </a:stretch>
        </p:blipFill>
        <p:spPr>
          <a:xfrm>
            <a:off x="4050369" y="1896761"/>
            <a:ext cx="4823008" cy="362882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9" name="Title 1"/>
          <p:cNvSpPr txBox="1"/>
          <p:nvPr>
            <p:ph type="title"/>
          </p:nvPr>
        </p:nvSpPr>
        <p:spPr>
          <a:xfrm>
            <a:off x="914400" y="714375"/>
            <a:ext cx="7772400" cy="681039"/>
          </a:xfrm>
          <a:prstGeom prst="rect">
            <a:avLst/>
          </a:prstGeom>
        </p:spPr>
        <p:txBody>
          <a:bodyPr/>
          <a:lstStyle/>
          <a:p>
            <a:pPr defTabSz="603504">
              <a:defRPr b="1" sz="2112"/>
            </a:pPr>
            <a:r>
              <a:t>Maximum Moran's I example</a:t>
            </a:r>
            <a:br/>
          </a:p>
        </p:txBody>
      </p:sp>
      <p:pic>
        <p:nvPicPr>
          <p:cNvPr id="320" name="Graphic 3" descr="Graphic 3"/>
          <p:cNvPicPr>
            <a:picLocks noChangeAspect="1"/>
          </p:cNvPicPr>
          <p:nvPr/>
        </p:nvPicPr>
        <p:blipFill>
          <a:blip r:embed="rId2">
            <a:extLst/>
          </a:blip>
          <a:stretch>
            <a:fillRect/>
          </a:stretch>
        </p:blipFill>
        <p:spPr>
          <a:xfrm>
            <a:off x="666202" y="2058945"/>
            <a:ext cx="3153601" cy="3153601"/>
          </a:xfrm>
          <a:prstGeom prst="rect">
            <a:avLst/>
          </a:prstGeom>
          <a:ln w="12700">
            <a:miter lim="400000"/>
          </a:ln>
        </p:spPr>
      </p:pic>
      <p:sp>
        <p:nvSpPr>
          <p:cNvPr id="321" name="TextBox 2"/>
          <p:cNvSpPr txBox="1"/>
          <p:nvPr/>
        </p:nvSpPr>
        <p:spPr>
          <a:xfrm>
            <a:off x="4787538" y="2272937"/>
            <a:ext cx="4114801" cy="16841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Calculate the Moran Index for this</a:t>
            </a:r>
          </a:p>
          <a:p>
            <a:pPr/>
          </a:p>
          <a:p>
            <a:pPr/>
            <a:r>
              <a:t>Hint: team up in a group of 2 and split the task:</a:t>
            </a:r>
          </a:p>
          <a:p>
            <a:pPr/>
          </a:p>
          <a:p>
            <a:pPr/>
            <a:r>
              <a:t>C , W , sigma</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4" name="Title 1"/>
          <p:cNvSpPr txBox="1"/>
          <p:nvPr>
            <p:ph type="title"/>
          </p:nvPr>
        </p:nvSpPr>
        <p:spPr>
          <a:xfrm>
            <a:off x="914400" y="714375"/>
            <a:ext cx="7772400" cy="681039"/>
          </a:xfrm>
          <a:prstGeom prst="rect">
            <a:avLst/>
          </a:prstGeom>
        </p:spPr>
        <p:txBody>
          <a:bodyPr/>
          <a:lstStyle/>
          <a:p>
            <a:pPr defTabSz="603504">
              <a:defRPr b="1" sz="2112"/>
            </a:pPr>
            <a:r>
              <a:t>Maximum Moran's I example</a:t>
            </a:r>
            <a:br/>
          </a:p>
        </p:txBody>
      </p:sp>
      <p:pic>
        <p:nvPicPr>
          <p:cNvPr id="325" name="Graphic 3" descr="Graphic 3"/>
          <p:cNvPicPr>
            <a:picLocks noChangeAspect="1"/>
          </p:cNvPicPr>
          <p:nvPr/>
        </p:nvPicPr>
        <p:blipFill>
          <a:blip r:embed="rId2">
            <a:extLst/>
          </a:blip>
          <a:stretch>
            <a:fillRect/>
          </a:stretch>
        </p:blipFill>
        <p:spPr>
          <a:xfrm>
            <a:off x="666202" y="2058945"/>
            <a:ext cx="3153601" cy="3153601"/>
          </a:xfrm>
          <a:prstGeom prst="rect">
            <a:avLst/>
          </a:prstGeom>
          <a:ln w="12700">
            <a:miter lim="400000"/>
          </a:ln>
        </p:spPr>
      </p:pic>
      <p:pic>
        <p:nvPicPr>
          <p:cNvPr id="326" name="Picture 4" descr="Picture 4"/>
          <p:cNvPicPr>
            <a:picLocks noChangeAspect="1"/>
          </p:cNvPicPr>
          <p:nvPr/>
        </p:nvPicPr>
        <p:blipFill>
          <a:blip r:embed="rId3">
            <a:extLst/>
          </a:blip>
          <a:stretch>
            <a:fillRect/>
          </a:stretch>
        </p:blipFill>
        <p:spPr>
          <a:xfrm>
            <a:off x="4172649" y="2186677"/>
            <a:ext cx="4514153" cy="31536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9" name="Title 1"/>
          <p:cNvSpPr txBox="1"/>
          <p:nvPr>
            <p:ph type="title"/>
          </p:nvPr>
        </p:nvSpPr>
        <p:spPr>
          <a:xfrm>
            <a:off x="914400" y="714375"/>
            <a:ext cx="7772400" cy="681039"/>
          </a:xfrm>
          <a:prstGeom prst="rect">
            <a:avLst/>
          </a:prstGeom>
        </p:spPr>
        <p:txBody>
          <a:bodyPr/>
          <a:lstStyle>
            <a:lvl1pPr>
              <a:defRPr b="1"/>
            </a:lvl1pPr>
          </a:lstStyle>
          <a:p>
            <a:pPr/>
            <a:r>
              <a:t>Segregation versus tolerance</a:t>
            </a:r>
          </a:p>
        </p:txBody>
      </p:sp>
      <p:sp>
        <p:nvSpPr>
          <p:cNvPr id="330" name="TextBox 3"/>
          <p:cNvSpPr txBox="1"/>
          <p:nvPr/>
        </p:nvSpPr>
        <p:spPr>
          <a:xfrm>
            <a:off x="5247914" y="2413336"/>
            <a:ext cx="3693612" cy="260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3x3 neighborhood (up to 8 neighbors), torus edges</a:t>
            </a:r>
          </a:p>
          <a:p>
            <a:pPr>
              <a:buSzPct val="100000"/>
              <a:buFont typeface="Arial"/>
              <a:buChar char="•"/>
              <a:defRPr>
                <a:latin typeface="-webkit-standard"/>
                <a:ea typeface="-webkit-standard"/>
                <a:cs typeface="-webkit-standard"/>
                <a:sym typeface="-webkit-standard"/>
              </a:defRPr>
            </a:pPr>
            <a:r>
              <a:t>Boxplots of Moran I after convergence in several simulations</a:t>
            </a:r>
          </a:p>
          <a:p>
            <a:pPr>
              <a:buSzPct val="100000"/>
              <a:buFont typeface="Arial"/>
              <a:buChar char="•"/>
              <a:defRPr>
                <a:latin typeface="-webkit-standard"/>
                <a:ea typeface="-webkit-standard"/>
                <a:cs typeface="-webkit-standard"/>
                <a:sym typeface="-webkit-standard"/>
              </a:defRPr>
            </a:pPr>
            <a:r>
              <a:t>Moran's I stays low for low F values</a:t>
            </a:r>
          </a:p>
          <a:p>
            <a:pPr>
              <a:buSzPct val="100000"/>
              <a:buFont typeface="Arial"/>
              <a:buChar char="•"/>
              <a:defRPr>
                <a:latin typeface="-webkit-standard"/>
                <a:ea typeface="-webkit-standard"/>
                <a:cs typeface="-webkit-standard"/>
                <a:sym typeface="-webkit-standard"/>
              </a:defRPr>
            </a:pPr>
            <a:r>
              <a:t>Sharp increase above two neighbors for F</a:t>
            </a:r>
          </a:p>
          <a:p>
            <a:pPr>
              <a:buSzPct val="100000"/>
              <a:buFont typeface="Arial"/>
              <a:buChar char="•"/>
              <a:defRPr>
                <a:latin typeface="-webkit-standard"/>
                <a:ea typeface="-webkit-standard"/>
                <a:cs typeface="-webkit-standard"/>
                <a:sym typeface="-webkit-standard"/>
              </a:defRPr>
            </a:pPr>
            <a:r>
              <a:t>Substantial segregation for F&gt;0.33</a:t>
            </a:r>
          </a:p>
        </p:txBody>
      </p:sp>
      <p:pic>
        <p:nvPicPr>
          <p:cNvPr id="331" name="Picture 5" descr="Picture 5"/>
          <p:cNvPicPr>
            <a:picLocks noChangeAspect="1"/>
          </p:cNvPicPr>
          <p:nvPr/>
        </p:nvPicPr>
        <p:blipFill>
          <a:blip r:embed="rId2">
            <a:extLst/>
          </a:blip>
          <a:stretch>
            <a:fillRect/>
          </a:stretch>
        </p:blipFill>
        <p:spPr>
          <a:xfrm>
            <a:off x="-6178" y="1958544"/>
            <a:ext cx="5486401" cy="365760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4" name="Title 1"/>
          <p:cNvSpPr txBox="1"/>
          <p:nvPr>
            <p:ph type="title"/>
          </p:nvPr>
        </p:nvSpPr>
        <p:spPr>
          <a:xfrm>
            <a:off x="914400" y="714375"/>
            <a:ext cx="7772400" cy="681039"/>
          </a:xfrm>
          <a:prstGeom prst="rect">
            <a:avLst/>
          </a:prstGeom>
        </p:spPr>
        <p:txBody>
          <a:bodyPr/>
          <a:lstStyle>
            <a:lvl1pPr>
              <a:defRPr b="1">
                <a:latin typeface="-webkit-standard"/>
                <a:ea typeface="-webkit-standard"/>
                <a:cs typeface="-webkit-standard"/>
                <a:sym typeface="-webkit-standard"/>
              </a:defRPr>
            </a:lvl1pPr>
          </a:lstStyle>
          <a:p>
            <a:pPr/>
            <a:r>
              <a:t>Generalizing relocation rules</a:t>
            </a:r>
          </a:p>
        </p:txBody>
      </p:sp>
      <p:sp>
        <p:nvSpPr>
          <p:cNvPr id="335" name="TextBox 2"/>
          <p:cNvSpPr txBox="1"/>
          <p:nvPr/>
        </p:nvSpPr>
        <p:spPr>
          <a:xfrm>
            <a:off x="552348" y="5053912"/>
            <a:ext cx="7940452"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Modeling the utility of an agent under with certain fraction of similar agents</a:t>
            </a:r>
          </a:p>
          <a:p>
            <a:pPr>
              <a:buSzPct val="100000"/>
              <a:buFont typeface="Arial"/>
              <a:buChar char="•"/>
              <a:defRPr>
                <a:latin typeface="-webkit-standard"/>
                <a:ea typeface="-webkit-standard"/>
                <a:cs typeface="-webkit-standard"/>
                <a:sym typeface="-webkit-standard"/>
              </a:defRPr>
            </a:pPr>
            <a:r>
              <a:t>Probability to relocate every iteration: 1 - utility</a:t>
            </a:r>
          </a:p>
          <a:p>
            <a:pPr>
              <a:buSzPct val="100000"/>
              <a:buFont typeface="Arial"/>
              <a:buChar char="•"/>
              <a:defRPr>
                <a:latin typeface="-webkit-standard"/>
                <a:ea typeface="-webkit-standard"/>
                <a:cs typeface="-webkit-standard"/>
                <a:sym typeface="-webkit-standard"/>
              </a:defRPr>
            </a:pPr>
            <a:r>
              <a:t>Happiness is measured as total utility</a:t>
            </a:r>
          </a:p>
        </p:txBody>
      </p:sp>
      <p:pic>
        <p:nvPicPr>
          <p:cNvPr id="336" name="Picture 4" descr="Picture 4"/>
          <p:cNvPicPr>
            <a:picLocks noChangeAspect="1"/>
          </p:cNvPicPr>
          <p:nvPr/>
        </p:nvPicPr>
        <p:blipFill>
          <a:blip r:embed="rId3">
            <a:extLst/>
          </a:blip>
          <a:stretch>
            <a:fillRect/>
          </a:stretch>
        </p:blipFill>
        <p:spPr>
          <a:xfrm>
            <a:off x="243452" y="1989437"/>
            <a:ext cx="8295066" cy="275872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1" name="Title 1"/>
          <p:cNvSpPr txBox="1"/>
          <p:nvPr>
            <p:ph type="title"/>
          </p:nvPr>
        </p:nvSpPr>
        <p:spPr>
          <a:xfrm>
            <a:off x="914400" y="714375"/>
            <a:ext cx="7772400" cy="681039"/>
          </a:xfrm>
          <a:prstGeom prst="rect">
            <a:avLst/>
          </a:prstGeom>
        </p:spPr>
        <p:txBody>
          <a:bodyPr/>
          <a:lstStyle>
            <a:lvl1pPr defTabSz="758951">
              <a:defRPr b="1" sz="2656">
                <a:latin typeface="-webkit-standard"/>
                <a:ea typeface="-webkit-standard"/>
                <a:cs typeface="-webkit-standard"/>
                <a:sym typeface="-webkit-standard"/>
              </a:defRPr>
            </a:lvl1pPr>
          </a:lstStyle>
          <a:p>
            <a:pPr/>
            <a:r>
              <a:t>Coexistence between segregation and mixtures</a:t>
            </a:r>
          </a:p>
        </p:txBody>
      </p:sp>
      <p:sp>
        <p:nvSpPr>
          <p:cNvPr id="342" name="TextBox 3"/>
          <p:cNvSpPr txBox="1"/>
          <p:nvPr/>
        </p:nvSpPr>
        <p:spPr>
          <a:xfrm>
            <a:off x="478205" y="4744992"/>
            <a:ext cx="7952810"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Generalization of model: different number of agents per color and different thresholds for each color</a:t>
            </a:r>
          </a:p>
          <a:p>
            <a:pPr>
              <a:buSzPct val="100000"/>
              <a:buFont typeface="Arial"/>
              <a:buChar char="•"/>
              <a:defRPr>
                <a:latin typeface="-webkit-standard"/>
                <a:ea typeface="-webkit-standard"/>
                <a:cs typeface="-webkit-standard"/>
                <a:sym typeface="-webkit-standard"/>
              </a:defRPr>
            </a:pPr>
            <a:r>
              <a:t>Model reproduces observed clusters of one group with mixed regions</a:t>
            </a:r>
          </a:p>
          <a:p>
            <a:pPr>
              <a:defRPr>
                <a:latin typeface="-webkit-standard"/>
                <a:ea typeface="-webkit-standard"/>
                <a:cs typeface="-webkit-standard"/>
                <a:sym typeface="-webkit-standard"/>
              </a:defRPr>
            </a:pPr>
            <a:r>
              <a:rPr u="sng">
                <a:solidFill>
                  <a:srgbClr val="009999"/>
                </a:solidFill>
                <a:uFill>
                  <a:solidFill>
                    <a:srgbClr val="009999"/>
                  </a:solidFill>
                </a:uFill>
                <a:hlinkClick r:id="rId2" invalidUrl="" action="" tgtFrame="" tooltip="" history="1" highlightClick="0" endSnd="0"/>
              </a:rPr>
              <a:t>The Schelling Model of Ethnic Residential Dynamics: Beyond the Integrated - Segregated Dichotomy of Patterns. Erez Hatna and Itzhak Benenson. Journal of Artificial Societies and Social Simulation, 2012</a:t>
            </a:r>
          </a:p>
        </p:txBody>
      </p:sp>
      <p:pic>
        <p:nvPicPr>
          <p:cNvPr id="343" name="Picture 5" descr="Picture 5"/>
          <p:cNvPicPr>
            <a:picLocks noChangeAspect="1"/>
          </p:cNvPicPr>
          <p:nvPr/>
        </p:nvPicPr>
        <p:blipFill>
          <a:blip r:embed="rId3">
            <a:extLst/>
          </a:blip>
          <a:stretch>
            <a:fillRect/>
          </a:stretch>
        </p:blipFill>
        <p:spPr>
          <a:xfrm>
            <a:off x="111211" y="1789340"/>
            <a:ext cx="8778542" cy="2399602"/>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6" name="Title 1"/>
          <p:cNvSpPr txBox="1"/>
          <p:nvPr>
            <p:ph type="title"/>
          </p:nvPr>
        </p:nvSpPr>
        <p:spPr>
          <a:xfrm>
            <a:off x="914400" y="714375"/>
            <a:ext cx="7772400" cy="681039"/>
          </a:xfrm>
          <a:prstGeom prst="rect">
            <a:avLst/>
          </a:prstGeom>
        </p:spPr>
        <p:txBody>
          <a:bodyPr/>
          <a:lstStyle>
            <a:lvl1pPr algn="l"/>
          </a:lstStyle>
          <a:p>
            <a:pPr/>
            <a:r>
              <a:t>Overview</a:t>
            </a:r>
          </a:p>
        </p:txBody>
      </p:sp>
      <p:sp>
        <p:nvSpPr>
          <p:cNvPr id="347" name="Content Placeholder 2"/>
          <p:cNvSpPr txBox="1"/>
          <p:nvPr>
            <p:ph type="body" idx="1"/>
          </p:nvPr>
        </p:nvSpPr>
        <p:spPr>
          <a:prstGeom prst="rect">
            <a:avLst/>
          </a:prstGeom>
        </p:spPr>
        <p:txBody>
          <a:bodyPr/>
          <a:lstStyle/>
          <a:p>
            <a:pPr/>
            <a:r>
              <a:t>1. Segregation</a:t>
            </a:r>
          </a:p>
          <a:p>
            <a:pPr/>
            <a:r>
              <a:t>2. Schelling's segregation model</a:t>
            </a:r>
          </a:p>
          <a:p>
            <a:pPr/>
            <a:r>
              <a:t>3. Analyzing Schelling's model</a:t>
            </a:r>
          </a:p>
          <a:p>
            <a:pPr>
              <a:defRPr b="1"/>
            </a:pPr>
            <a:r>
              <a:t>4. Cellular Automata: The game of life</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0" name="Title 1"/>
          <p:cNvSpPr txBox="1"/>
          <p:nvPr>
            <p:ph type="title"/>
          </p:nvPr>
        </p:nvSpPr>
        <p:spPr>
          <a:xfrm>
            <a:off x="914400" y="714375"/>
            <a:ext cx="7772400" cy="681039"/>
          </a:xfrm>
          <a:prstGeom prst="rect">
            <a:avLst/>
          </a:prstGeom>
        </p:spPr>
        <p:txBody>
          <a:bodyPr/>
          <a:lstStyle>
            <a:lvl1pPr>
              <a:defRPr b="1"/>
            </a:lvl1pPr>
          </a:lstStyle>
          <a:p>
            <a:pPr/>
            <a:r>
              <a:t>Cellular Automata</a:t>
            </a:r>
          </a:p>
        </p:txBody>
      </p:sp>
      <p:sp>
        <p:nvSpPr>
          <p:cNvPr id="351" name="TextBox 3"/>
          <p:cNvSpPr txBox="1"/>
          <p:nvPr/>
        </p:nvSpPr>
        <p:spPr>
          <a:xfrm>
            <a:off x="836552" y="1580606"/>
            <a:ext cx="7680960" cy="50217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latin typeface="-webkit-standard"/>
                <a:ea typeface="-webkit-standard"/>
                <a:cs typeface="-webkit-standard"/>
                <a:sym typeface="-webkit-standard"/>
              </a:defRPr>
            </a:pPr>
            <a:r>
              <a:t>agents </a:t>
            </a:r>
            <a:r>
              <a:rPr>
                <a:latin typeface="MJXc-TeX-main-R"/>
                <a:ea typeface="MJXc-TeX-main-R"/>
                <a:cs typeface="MJXc-TeX-main-R"/>
                <a:sym typeface="MJXc-TeX-main-R"/>
              </a:rPr>
              <a:t>≡</a:t>
            </a:r>
            <a:r>
              <a:t> cells, arranged on a predefined lattice</a:t>
            </a:r>
          </a:p>
          <a:p>
            <a:pPr>
              <a:buSzPct val="100000"/>
              <a:buFont typeface="Arial"/>
              <a:buChar char="•"/>
              <a:defRPr sz="2000">
                <a:latin typeface="-webkit-standard"/>
                <a:ea typeface="-webkit-standard"/>
                <a:cs typeface="-webkit-standard"/>
                <a:sym typeface="-webkit-standard"/>
              </a:defRPr>
            </a:pPr>
            <a:r>
              <a:t>formal structure of Cellular Automata</a:t>
            </a:r>
          </a:p>
          <a:p>
            <a:pPr lvl="1" marL="742950" indent="-285750">
              <a:buSzPct val="100000"/>
              <a:buFont typeface="Arial"/>
              <a:buChar char="•"/>
              <a:defRPr sz="2000">
                <a:latin typeface="-webkit-standard"/>
                <a:ea typeface="-webkit-standard"/>
                <a:cs typeface="-webkit-standard"/>
                <a:sym typeface="-webkit-standard"/>
              </a:defRPr>
            </a:pPr>
            <a:r>
              <a:t>finite or infinite grid of identical cells </a:t>
            </a:r>
            <a:r>
              <a:rPr>
                <a:latin typeface="MJXc-TeX-math-I"/>
                <a:ea typeface="MJXc-TeX-math-I"/>
                <a:cs typeface="MJXc-TeX-math-I"/>
                <a:sym typeface="MJXc-TeX-math-I"/>
              </a:rPr>
              <a:t>i</a:t>
            </a:r>
            <a:r>
              <a:rPr>
                <a:latin typeface="MJXc-TeX-main-R"/>
                <a:ea typeface="MJXc-TeX-main-R"/>
                <a:cs typeface="MJXc-TeX-main-R"/>
                <a:sym typeface="MJXc-TeX-main-R"/>
              </a:rPr>
              <a:t>=1,...,</a:t>
            </a:r>
            <a:r>
              <a:rPr>
                <a:latin typeface="MJXc-TeX-math-I"/>
                <a:ea typeface="MJXc-TeX-math-I"/>
                <a:cs typeface="MJXc-TeX-math-I"/>
                <a:sym typeface="MJXc-TeX-math-I"/>
              </a:rPr>
              <a:t>L</a:t>
            </a:r>
          </a:p>
          <a:p>
            <a:pPr lvl="1" marL="742950" indent="-285750">
              <a:buSzPct val="100000"/>
              <a:buFont typeface="Arial"/>
              <a:buChar char="•"/>
              <a:defRPr sz="2000">
                <a:latin typeface="-webkit-standard"/>
                <a:ea typeface="-webkit-standard"/>
                <a:cs typeface="-webkit-standard"/>
                <a:sym typeface="-webkit-standard"/>
              </a:defRPr>
            </a:pPr>
          </a:p>
          <a:p>
            <a:pPr lvl="1" marL="742950" indent="-285750">
              <a:buSzPct val="100000"/>
              <a:buFont typeface="Arial"/>
              <a:buChar char="•"/>
              <a:defRPr sz="2000">
                <a:latin typeface="-webkit-standard"/>
                <a:ea typeface="-webkit-standard"/>
                <a:cs typeface="-webkit-standard"/>
                <a:sym typeface="-webkit-standard"/>
              </a:defRPr>
            </a:pPr>
            <a:r>
              <a:t>cell with internal state </a:t>
            </a:r>
            <a:r>
              <a:rPr>
                <a:latin typeface="MJXc-TeX-math-I"/>
                <a:ea typeface="MJXc-TeX-math-I"/>
                <a:cs typeface="MJXc-TeX-math-I"/>
                <a:sym typeface="MJXc-TeX-math-I"/>
              </a:rPr>
              <a:t>θ</a:t>
            </a:r>
            <a:r>
              <a:rPr>
                <a:latin typeface="MJXc-TeX-math-I"/>
                <a:ea typeface="MJXc-TeX-math-I"/>
                <a:cs typeface="MJXc-TeX-math-I"/>
                <a:sym typeface="MJXc-TeX-math-I"/>
              </a:rPr>
              <a:t>i</a:t>
            </a:r>
            <a:r>
              <a:rPr>
                <a:latin typeface="MJXc-TeX-main-R"/>
                <a:ea typeface="MJXc-TeX-main-R"/>
                <a:cs typeface="MJXc-TeX-main-R"/>
                <a:sym typeface="MJXc-TeX-main-R"/>
              </a:rPr>
              <a:t>(</a:t>
            </a:r>
            <a:r>
              <a:rPr>
                <a:latin typeface="MJXc-TeX-math-I"/>
                <a:ea typeface="MJXc-TeX-math-I"/>
                <a:cs typeface="MJXc-TeX-math-I"/>
                <a:sym typeface="MJXc-TeX-math-I"/>
              </a:rPr>
              <a:t>t</a:t>
            </a:r>
            <a:r>
              <a:rPr>
                <a:latin typeface="MJXc-TeX-main-R"/>
                <a:ea typeface="MJXc-TeX-main-R"/>
                <a:cs typeface="MJXc-TeX-main-R"/>
                <a:sym typeface="MJXc-TeX-main-R"/>
              </a:rPr>
              <a:t>)∈{</a:t>
            </a:r>
            <a:r>
              <a:rPr>
                <a:latin typeface="MJXc-TeX-math-I"/>
                <a:ea typeface="MJXc-TeX-math-I"/>
                <a:cs typeface="MJXc-TeX-math-I"/>
                <a:sym typeface="MJXc-TeX-math-I"/>
              </a:rPr>
              <a:t>θ</a:t>
            </a:r>
            <a:r>
              <a:rPr>
                <a:latin typeface="MJXc-TeX-main-R"/>
                <a:ea typeface="MJXc-TeX-main-R"/>
                <a:cs typeface="MJXc-TeX-main-R"/>
                <a:sym typeface="MJXc-TeX-main-R"/>
              </a:rPr>
              <a:t>1,…,</a:t>
            </a:r>
            <a:r>
              <a:rPr>
                <a:latin typeface="MJXc-TeX-math-I"/>
                <a:ea typeface="MJXc-TeX-math-I"/>
                <a:cs typeface="MJXc-TeX-math-I"/>
                <a:sym typeface="MJXc-TeX-math-I"/>
              </a:rPr>
              <a:t>θ</a:t>
            </a:r>
            <a:r>
              <a:rPr>
                <a:latin typeface="MJXc-TeX-math-I"/>
                <a:ea typeface="MJXc-TeX-math-I"/>
                <a:cs typeface="MJXc-TeX-math-I"/>
                <a:sym typeface="MJXc-TeX-math-I"/>
              </a:rPr>
              <a:t>n</a:t>
            </a:r>
            <a:r>
              <a:rPr>
                <a:latin typeface="MJXc-TeX-main-R"/>
                <a:ea typeface="MJXc-TeX-main-R"/>
                <a:cs typeface="MJXc-TeX-main-R"/>
                <a:sym typeface="MJXc-TeX-main-R"/>
              </a:rPr>
              <a:t>}</a:t>
            </a:r>
          </a:p>
          <a:p>
            <a:pPr lvl="1" marL="742950" indent="-285750">
              <a:buSzPct val="100000"/>
              <a:buFont typeface="Arial"/>
              <a:buChar char="•"/>
              <a:defRPr sz="2000">
                <a:latin typeface="-webkit-standard"/>
                <a:ea typeface="-webkit-standard"/>
                <a:cs typeface="-webkit-standard"/>
                <a:sym typeface="-webkit-standard"/>
              </a:defRPr>
            </a:pPr>
          </a:p>
          <a:p>
            <a:pPr lvl="1" marL="742950" indent="-285750">
              <a:buSzPct val="100000"/>
              <a:buFont typeface="Arial"/>
              <a:buChar char="•"/>
              <a:defRPr sz="2000">
                <a:latin typeface="-webkit-standard"/>
                <a:ea typeface="-webkit-standard"/>
                <a:cs typeface="-webkit-standard"/>
                <a:sym typeface="-webkit-standard"/>
              </a:defRPr>
            </a:pPr>
            <a:r>
              <a:t>neighborhood configuration: </a:t>
            </a:r>
            <a:r>
              <a:rPr>
                <a:latin typeface="MJXc-TeX-math-I"/>
                <a:ea typeface="MJXc-TeX-math-I"/>
                <a:cs typeface="MJXc-TeX-math-I"/>
                <a:sym typeface="MJXc-TeX-math-I"/>
              </a:rPr>
              <a:t>β</a:t>
            </a:r>
            <a:r>
              <a:rPr>
                <a:latin typeface="MJXc-TeX-math-I"/>
                <a:ea typeface="MJXc-TeX-math-I"/>
                <a:cs typeface="MJXc-TeX-math-I"/>
                <a:sym typeface="MJXc-TeX-math-I"/>
              </a:rPr>
              <a:t>i</a:t>
            </a:r>
            <a:r>
              <a:rPr>
                <a:latin typeface="MJXc-TeX-main-R"/>
                <a:ea typeface="MJXc-TeX-main-R"/>
                <a:cs typeface="MJXc-TeX-main-R"/>
                <a:sym typeface="MJXc-TeX-main-R"/>
              </a:rPr>
              <a:t>(</a:t>
            </a:r>
            <a:r>
              <a:rPr>
                <a:latin typeface="MJXc-TeX-math-I"/>
                <a:ea typeface="MJXc-TeX-math-I"/>
                <a:cs typeface="MJXc-TeX-math-I"/>
                <a:sym typeface="MJXc-TeX-math-I"/>
              </a:rPr>
              <a:t>t</a:t>
            </a:r>
            <a:r>
              <a:rPr>
                <a:latin typeface="MJXc-TeX-main-R"/>
                <a:ea typeface="MJXc-TeX-main-R"/>
                <a:cs typeface="MJXc-TeX-main-R"/>
                <a:sym typeface="MJXc-TeX-main-R"/>
              </a:rPr>
              <a:t>)∈{</a:t>
            </a:r>
            <a:r>
              <a:rPr>
                <a:latin typeface="MJXc-TeX-math-I"/>
                <a:ea typeface="MJXc-TeX-math-I"/>
                <a:cs typeface="MJXc-TeX-math-I"/>
                <a:sym typeface="MJXc-TeX-math-I"/>
              </a:rPr>
              <a:t>β</a:t>
            </a:r>
            <a:r>
              <a:rPr>
                <a:latin typeface="MJXc-TeX-main-R"/>
                <a:ea typeface="MJXc-TeX-main-R"/>
                <a:cs typeface="MJXc-TeX-main-R"/>
                <a:sym typeface="MJXc-TeX-main-R"/>
              </a:rPr>
              <a:t>1,…,</a:t>
            </a:r>
            <a:r>
              <a:rPr>
                <a:latin typeface="MJXc-TeX-math-I"/>
                <a:ea typeface="MJXc-TeX-math-I"/>
                <a:cs typeface="MJXc-TeX-math-I"/>
                <a:sym typeface="MJXc-TeX-math-I"/>
              </a:rPr>
              <a:t>β</a:t>
            </a:r>
            <a:r>
              <a:rPr>
                <a:latin typeface="MJXc-TeX-math-I"/>
                <a:ea typeface="MJXc-TeX-math-I"/>
                <a:cs typeface="MJXc-TeX-math-I"/>
                <a:sym typeface="MJXc-TeX-math-I"/>
              </a:rPr>
              <a:t>m</a:t>
            </a:r>
            <a:r>
              <a:rPr>
                <a:latin typeface="MJXc-TeX-main-R"/>
                <a:ea typeface="MJXc-TeX-main-R"/>
                <a:cs typeface="MJXc-TeX-main-R"/>
                <a:sym typeface="MJXc-TeX-main-R"/>
              </a:rPr>
              <a:t>}</a:t>
            </a:r>
          </a:p>
          <a:p>
            <a:pPr lvl="1" marL="742950" indent="-285750">
              <a:buSzPct val="100000"/>
              <a:buFont typeface="Arial"/>
              <a:buChar char="•"/>
              <a:defRPr sz="2000">
                <a:latin typeface="-webkit-standard"/>
                <a:ea typeface="-webkit-standard"/>
                <a:cs typeface="-webkit-standard"/>
                <a:sym typeface="-webkit-standard"/>
              </a:defRPr>
            </a:pPr>
          </a:p>
          <a:p>
            <a:pPr lvl="1" marL="742950" indent="-285750">
              <a:buSzPct val="100000"/>
              <a:buFont typeface="Arial"/>
              <a:buChar char="•"/>
              <a:defRPr sz="2000">
                <a:latin typeface="-webkit-standard"/>
                <a:ea typeface="-webkit-standard"/>
                <a:cs typeface="-webkit-standard"/>
                <a:sym typeface="-webkit-standard"/>
              </a:defRPr>
            </a:pPr>
            <a:r>
              <a:t>discrete dynamics for the state variable at </a:t>
            </a:r>
            <a:r>
              <a:rPr>
                <a:latin typeface="MJXc-TeX-math-I"/>
                <a:ea typeface="MJXc-TeX-math-I"/>
                <a:cs typeface="MJXc-TeX-math-I"/>
                <a:sym typeface="MJXc-TeX-math-I"/>
              </a:rPr>
              <a:t>t</a:t>
            </a:r>
            <a:r>
              <a:rPr>
                <a:latin typeface="MJXc-TeX-main-R"/>
                <a:ea typeface="MJXc-TeX-main-R"/>
                <a:cs typeface="MJXc-TeX-main-R"/>
                <a:sym typeface="MJXc-TeX-main-R"/>
              </a:rPr>
              <a:t>+1</a:t>
            </a:r>
            <a:r>
              <a:t> :</a:t>
            </a:r>
          </a:p>
          <a:p>
            <a:pPr lvl="1" marL="742950" indent="-285750">
              <a:buSzPct val="100000"/>
              <a:buFont typeface="Arial"/>
              <a:buChar char="•"/>
              <a:defRPr sz="2000">
                <a:latin typeface="-webkit-standard"/>
                <a:ea typeface="-webkit-standard"/>
                <a:cs typeface="-webkit-standard"/>
                <a:sym typeface="-webkit-standard"/>
              </a:defRPr>
            </a:pPr>
          </a:p>
          <a:p>
            <a:pPr lvl="1">
              <a:defRPr sz="2000">
                <a:solidFill>
                  <a:srgbClr val="272822"/>
                </a:solidFill>
                <a:latin typeface="MJXc-TeX-math-I"/>
                <a:ea typeface="MJXc-TeX-math-I"/>
                <a:cs typeface="MJXc-TeX-math-I"/>
                <a:sym typeface="MJXc-TeX-math-I"/>
              </a:defRPr>
            </a:pPr>
            <a:r>
              <a:t>                      </a:t>
            </a:r>
            <a:r>
              <a:t>θ</a:t>
            </a:r>
            <a:r>
              <a:t>i</a:t>
            </a:r>
            <a:r>
              <a:rPr>
                <a:latin typeface="MJXc-TeX-main-R"/>
                <a:ea typeface="MJXc-TeX-main-R"/>
                <a:cs typeface="MJXc-TeX-main-R"/>
                <a:sym typeface="MJXc-TeX-main-R"/>
              </a:rPr>
              <a:t>(</a:t>
            </a:r>
            <a:r>
              <a:t>t</a:t>
            </a:r>
            <a:r>
              <a:rPr>
                <a:latin typeface="MJXc-TeX-main-R"/>
                <a:ea typeface="MJXc-TeX-main-R"/>
                <a:cs typeface="MJXc-TeX-main-R"/>
                <a:sym typeface="MJXc-TeX-main-R"/>
              </a:rPr>
              <a:t>+1)=</a:t>
            </a:r>
            <a:r>
              <a:rPr>
                <a:latin typeface="MJXc-TeX-main-B"/>
                <a:ea typeface="MJXc-TeX-main-B"/>
                <a:cs typeface="MJXc-TeX-main-B"/>
                <a:sym typeface="MJXc-TeX-main-B"/>
              </a:rPr>
              <a:t>F</a:t>
            </a:r>
            <a:r>
              <a:rPr>
                <a:latin typeface="MJXc-TeX-size2-R"/>
                <a:ea typeface="MJXc-TeX-size2-R"/>
                <a:cs typeface="MJXc-TeX-size2-R"/>
                <a:sym typeface="MJXc-TeX-size2-R"/>
              </a:rPr>
              <a:t>[</a:t>
            </a:r>
            <a:r>
              <a:t>θ</a:t>
            </a:r>
            <a:r>
              <a:rPr>
                <a:latin typeface="MJXc-TeX-main-R"/>
                <a:ea typeface="MJXc-TeX-main-R"/>
                <a:cs typeface="MJXc-TeX-main-R"/>
                <a:sym typeface="MJXc-TeX-main-R"/>
              </a:rPr>
              <a:t>(</a:t>
            </a:r>
            <a:r>
              <a:t>t</a:t>
            </a:r>
            <a:r>
              <a:rPr>
                <a:latin typeface="MJXc-TeX-main-R"/>
                <a:ea typeface="MJXc-TeX-main-R"/>
                <a:cs typeface="MJXc-TeX-main-R"/>
                <a:sym typeface="MJXc-TeX-main-R"/>
              </a:rPr>
              <a:t>),</a:t>
            </a:r>
            <a:r>
              <a:t>β</a:t>
            </a:r>
            <a:r>
              <a:rPr>
                <a:latin typeface="MJXc-TeX-main-R"/>
                <a:ea typeface="MJXc-TeX-main-R"/>
                <a:cs typeface="MJXc-TeX-main-R"/>
                <a:sym typeface="MJXc-TeX-main-R"/>
              </a:rPr>
              <a:t>(</a:t>
            </a:r>
            <a:r>
              <a:t>t</a:t>
            </a:r>
            <a:r>
              <a:rPr>
                <a:latin typeface="MJXc-TeX-main-R"/>
                <a:ea typeface="MJXc-TeX-main-R"/>
                <a:cs typeface="MJXc-TeX-main-R"/>
                <a:sym typeface="MJXc-TeX-main-R"/>
              </a:rPr>
              <a:t>)</a:t>
            </a:r>
            <a:r>
              <a:rPr>
                <a:latin typeface="MJXc-TeX-size2-R"/>
                <a:ea typeface="MJXc-TeX-size2-R"/>
                <a:cs typeface="MJXc-TeX-size2-R"/>
                <a:sym typeface="MJXc-TeX-size2-R"/>
              </a:rPr>
              <a:t>]</a:t>
            </a:r>
            <a:endParaRPr>
              <a:latin typeface="-webkit-standard"/>
              <a:ea typeface="-webkit-standard"/>
              <a:cs typeface="-webkit-standard"/>
              <a:sym typeface="-webkit-standard"/>
            </a:endParaRPr>
          </a:p>
          <a:p>
            <a:pPr>
              <a:buSzPct val="100000"/>
              <a:buFont typeface="Arial"/>
              <a:buChar char="•"/>
              <a:defRPr sz="2000">
                <a:latin typeface="-webkit-standard"/>
                <a:ea typeface="-webkit-standard"/>
                <a:cs typeface="-webkit-standard"/>
                <a:sym typeface="-webkit-standard"/>
              </a:defRPr>
            </a:pPr>
            <a:r>
              <a:t>characteristics: </a:t>
            </a:r>
          </a:p>
          <a:p>
            <a:pPr lvl="1" marL="742950" indent="-285750">
              <a:buSzPct val="100000"/>
              <a:buFont typeface="Arial"/>
              <a:buChar char="•"/>
              <a:defRPr sz="2000">
                <a:latin typeface="-webkit-standard"/>
                <a:ea typeface="-webkit-standard"/>
                <a:cs typeface="-webkit-standard"/>
                <a:sym typeface="-webkit-standard"/>
              </a:defRPr>
            </a:pPr>
            <a:r>
              <a:t>discrete space, time, and states</a:t>
            </a:r>
          </a:p>
          <a:p>
            <a:pPr lvl="1" marL="742950" indent="-285750">
              <a:buSzPct val="100000"/>
              <a:buFont typeface="Arial"/>
              <a:buChar char="•"/>
              <a:defRPr sz="2000">
                <a:latin typeface="-webkit-standard"/>
                <a:ea typeface="-webkit-standard"/>
                <a:cs typeface="-webkit-standard"/>
                <a:sym typeface="-webkit-standard"/>
              </a:defRPr>
            </a:pPr>
            <a:r>
              <a:t>same transition rule applies to all cells</a:t>
            </a:r>
          </a:p>
          <a:p>
            <a:pPr lvl="1" marL="742950" indent="-285750">
              <a:buSzPct val="100000"/>
              <a:buFont typeface="Arial"/>
              <a:buChar char="•"/>
              <a:defRPr i="1" sz="2000">
                <a:latin typeface="-webkit-standard"/>
                <a:ea typeface="-webkit-standard"/>
                <a:cs typeface="-webkit-standard"/>
                <a:sym typeface="-webkit-standard"/>
              </a:defRPr>
            </a:pPr>
            <a:r>
              <a:t>each</a:t>
            </a:r>
            <a:r>
              <a:rPr i="0"/>
              <a:t> cell is an agent (!)</a:t>
            </a:r>
            <a:endParaRPr i="0"/>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5" name="Text Box 6"/>
          <p:cNvSpPr txBox="1"/>
          <p:nvPr>
            <p:ph type="sldNum" sz="quarter" idx="2"/>
          </p:nvPr>
        </p:nvSpPr>
        <p:spPr>
          <a:xfrm>
            <a:off x="8799576" y="6599238"/>
            <a:ext cx="188850"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6" name="Title 1"/>
          <p:cNvSpPr txBox="1"/>
          <p:nvPr>
            <p:ph type="title"/>
          </p:nvPr>
        </p:nvSpPr>
        <p:spPr>
          <a:xfrm>
            <a:off x="914400" y="714375"/>
            <a:ext cx="7772400" cy="681039"/>
          </a:xfrm>
          <a:prstGeom prst="rect">
            <a:avLst/>
          </a:prstGeom>
        </p:spPr>
        <p:txBody>
          <a:bodyPr/>
          <a:lstStyle>
            <a:lvl1pPr>
              <a:defRPr b="1"/>
            </a:lvl1pPr>
          </a:lstStyle>
          <a:p>
            <a:pPr/>
            <a:r>
              <a:t>Cellspace and Neighbourhoods</a:t>
            </a:r>
          </a:p>
        </p:txBody>
      </p:sp>
      <p:sp>
        <p:nvSpPr>
          <p:cNvPr id="357" name="TextBox 7"/>
          <p:cNvSpPr txBox="1"/>
          <p:nvPr/>
        </p:nvSpPr>
        <p:spPr>
          <a:xfrm>
            <a:off x="750054" y="1752769"/>
            <a:ext cx="4480561"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solidFill>
                  <a:srgbClr val="272822"/>
                </a:solidFill>
              </a:defRPr>
            </a:pPr>
            <a:r>
              <a:t>Many types of neighbourhoods possible.</a:t>
            </a:r>
          </a:p>
          <a:p>
            <a:pPr>
              <a:buSzPct val="100000"/>
              <a:buFont typeface="Arial"/>
              <a:buChar char="•"/>
              <a:defRPr>
                <a:solidFill>
                  <a:srgbClr val="272822"/>
                </a:solidFill>
              </a:defRPr>
            </a:pPr>
            <a:r>
              <a:t>Examples in 2D:</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0" name="Title 1"/>
          <p:cNvSpPr txBox="1"/>
          <p:nvPr>
            <p:ph type="title"/>
          </p:nvPr>
        </p:nvSpPr>
        <p:spPr>
          <a:xfrm>
            <a:off x="914400" y="714375"/>
            <a:ext cx="7772400" cy="681039"/>
          </a:xfrm>
          <a:prstGeom prst="rect">
            <a:avLst/>
          </a:prstGeom>
        </p:spPr>
        <p:txBody>
          <a:bodyPr/>
          <a:lstStyle>
            <a:lvl1pPr>
              <a:defRPr b="1"/>
            </a:lvl1pPr>
          </a:lstStyle>
          <a:p>
            <a:pPr/>
            <a:r>
              <a:t>Conway's Game of Life</a:t>
            </a:r>
          </a:p>
        </p:txBody>
      </p:sp>
      <p:sp>
        <p:nvSpPr>
          <p:cNvPr id="361" name="TextBox 3"/>
          <p:cNvSpPr txBox="1"/>
          <p:nvPr/>
        </p:nvSpPr>
        <p:spPr>
          <a:xfrm>
            <a:off x="626487" y="1569307"/>
            <a:ext cx="8014594" cy="4561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a:latin typeface="-webkit-standard"/>
                <a:ea typeface="-webkit-standard"/>
                <a:cs typeface="-webkit-standard"/>
                <a:sym typeface="-webkit-standard"/>
              </a:defRPr>
            </a:pPr>
            <a:r>
              <a:t>History</a:t>
            </a:r>
          </a:p>
          <a:p>
            <a:pPr lvl="1" marL="742950" indent="-285750">
              <a:buSzPct val="100000"/>
              <a:buFont typeface="Arial"/>
              <a:buChar char="•"/>
              <a:defRPr b="1">
                <a:latin typeface="-webkit-standard"/>
                <a:ea typeface="-webkit-standard"/>
                <a:cs typeface="-webkit-standard"/>
                <a:sym typeface="-webkit-standard"/>
              </a:defRPr>
            </a:pPr>
            <a:r>
              <a:t>John Conway</a:t>
            </a:r>
            <a:r>
              <a:rPr b="0"/>
              <a:t> (1970): design a self-replicating system </a:t>
            </a:r>
            <a:endParaRPr b="0"/>
          </a:p>
          <a:p>
            <a:pPr lvl="1" marL="742950" indent="-285750">
              <a:buSzPct val="100000"/>
              <a:buFont typeface="Arial"/>
              <a:buChar char="•"/>
              <a:defRPr>
                <a:latin typeface="-webkit-standard"/>
                <a:ea typeface="-webkit-standard"/>
                <a:cs typeface="-webkit-standard"/>
                <a:sym typeface="-webkit-standard"/>
              </a:defRPr>
            </a:pPr>
            <a:r>
              <a:t>2010: first self-replicating structure in </a:t>
            </a:r>
            <a:r>
              <a:rPr i="1"/>
              <a:t>Life</a:t>
            </a:r>
            <a:r>
              <a:t>, called </a:t>
            </a:r>
            <a:r>
              <a:rPr i="1"/>
              <a:t>Gemini</a:t>
            </a:r>
          </a:p>
          <a:p>
            <a:pPr lvl="1" marL="742950" indent="-285750">
              <a:buSzPct val="100000"/>
              <a:buFont typeface="Arial"/>
              <a:buChar char="•"/>
              <a:defRPr>
                <a:latin typeface="-webkit-standard"/>
                <a:ea typeface="-webkit-standard"/>
                <a:cs typeface="-webkit-standard"/>
                <a:sym typeface="-webkit-standard"/>
              </a:defRPr>
            </a:pPr>
            <a:r>
              <a:t>2013: first replicator that creates a bigger copy of itself (self-similarity)</a:t>
            </a:r>
          </a:p>
          <a:p>
            <a:pPr lvl="1" marL="742950" indent="-285750">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Rules of the Game</a:t>
            </a:r>
          </a:p>
          <a:p>
            <a:pPr lvl="1" marL="742950" indent="-285750">
              <a:buSzPct val="100000"/>
              <a:buFont typeface="Arial"/>
              <a:buChar char="•"/>
              <a:defRPr>
                <a:latin typeface="-webkit-standard"/>
                <a:ea typeface="-webkit-standard"/>
                <a:cs typeface="-webkit-standard"/>
                <a:sym typeface="-webkit-standard"/>
              </a:defRPr>
            </a:pPr>
            <a:r>
              <a:t>2D rectangular infinite grid with "dead" and "alive" cells</a:t>
            </a:r>
          </a:p>
          <a:p>
            <a:pPr lvl="1" marL="742950" indent="-285750">
              <a:buSzPct val="100000"/>
              <a:buFont typeface="Arial"/>
              <a:buChar char="•"/>
              <a:defRPr>
                <a:latin typeface="-webkit-standard"/>
                <a:ea typeface="-webkit-standard"/>
                <a:cs typeface="-webkit-standard"/>
                <a:sym typeface="-webkit-standard"/>
              </a:defRPr>
            </a:pPr>
            <a:r>
              <a:t>a dead cell becomes alive if 3 neighbours are alive - </a:t>
            </a:r>
            <a:r>
              <a:rPr b="1"/>
              <a:t>reproduction</a:t>
            </a:r>
          </a:p>
          <a:p>
            <a:pPr lvl="1" marL="742950" indent="-285750">
              <a:buSzPct val="100000"/>
              <a:buFont typeface="Arial"/>
              <a:buChar char="•"/>
              <a:defRPr>
                <a:latin typeface="-webkit-standard"/>
                <a:ea typeface="-webkit-standard"/>
                <a:cs typeface="-webkit-standard"/>
                <a:sym typeface="-webkit-standard"/>
              </a:defRPr>
            </a:pPr>
            <a:r>
              <a:t>an alive cell dies if less than 2 neighbours are alive - </a:t>
            </a:r>
            <a:r>
              <a:rPr b="1"/>
              <a:t>underpopulation</a:t>
            </a:r>
          </a:p>
          <a:p>
            <a:pPr lvl="1" marL="742950" indent="-285750">
              <a:buSzPct val="100000"/>
              <a:buFont typeface="Arial"/>
              <a:buChar char="•"/>
              <a:defRPr>
                <a:latin typeface="-webkit-standard"/>
                <a:ea typeface="-webkit-standard"/>
                <a:cs typeface="-webkit-standard"/>
                <a:sym typeface="-webkit-standard"/>
              </a:defRPr>
            </a:pPr>
            <a:r>
              <a:t>an alive cell dies if more than 3 neighbours are alive - </a:t>
            </a:r>
            <a:r>
              <a:rPr b="1"/>
              <a:t>overcrowding</a:t>
            </a:r>
            <a:endParaRPr b="1"/>
          </a:p>
          <a:p>
            <a:pPr lvl="1" marL="742950" indent="-285750">
              <a:buSzPct val="100000"/>
              <a:buFont typeface="Arial"/>
              <a:buChar char="•"/>
              <a:defRPr>
                <a:latin typeface="-webkit-standard"/>
                <a:ea typeface="-webkit-standard"/>
                <a:cs typeface="-webkit-standard"/>
                <a:sym typeface="-webkit-standard"/>
              </a:defRPr>
            </a:pPr>
          </a:p>
          <a:p>
            <a:pPr>
              <a:buSzPct val="100000"/>
              <a:buFont typeface="Arial"/>
              <a:buChar char="•"/>
              <a:defRPr>
                <a:latin typeface="-webkit-standard"/>
                <a:ea typeface="-webkit-standard"/>
                <a:cs typeface="-webkit-standard"/>
                <a:sym typeface="-webkit-standard"/>
              </a:defRPr>
            </a:pPr>
            <a:r>
              <a:t>Importance of Conway's Game of Life</a:t>
            </a:r>
          </a:p>
          <a:p>
            <a:pPr lvl="1" marL="742950" indent="-285750">
              <a:buSzPct val="100000"/>
              <a:buFont typeface="Arial"/>
              <a:buChar char="•"/>
              <a:defRPr>
                <a:latin typeface="-webkit-standard"/>
                <a:ea typeface="-webkit-standard"/>
                <a:cs typeface="-webkit-standard"/>
                <a:sym typeface="-webkit-standard"/>
              </a:defRPr>
            </a:pPr>
            <a:r>
              <a:t>complex behaviour emerges from simple rules for agents</a:t>
            </a:r>
          </a:p>
          <a:p>
            <a:pPr lvl="1" marL="742950" indent="-285750">
              <a:buSzPct val="100000"/>
              <a:buFont typeface="Arial"/>
              <a:buChar char="•"/>
              <a:defRPr>
                <a:latin typeface="-webkit-standard"/>
                <a:ea typeface="-webkit-standard"/>
                <a:cs typeface="-webkit-standard"/>
                <a:sym typeface="-webkit-standard"/>
              </a:defRPr>
            </a:pPr>
            <a:r>
              <a:t>early modeling of self-organization</a:t>
            </a:r>
          </a:p>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r>
              <a:t>To play the game: </a:t>
            </a:r>
            <a:r>
              <a:rPr u="sng">
                <a:solidFill>
                  <a:srgbClr val="009999"/>
                </a:solidFill>
                <a:uFill>
                  <a:solidFill>
                    <a:srgbClr val="009999"/>
                  </a:solidFill>
                </a:uFill>
                <a:hlinkClick r:id="rId3" invalidUrl="" action="" tgtFrame="" tooltip="" history="1" highlightClick="0" endSnd="0"/>
              </a:rPr>
              <a:t>https://playgameoflife.com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 name="Title 1"/>
          <p:cNvSpPr txBox="1"/>
          <p:nvPr>
            <p:ph type="title"/>
          </p:nvPr>
        </p:nvSpPr>
        <p:spPr>
          <a:xfrm>
            <a:off x="914400" y="331311"/>
            <a:ext cx="7772400" cy="681040"/>
          </a:xfrm>
          <a:prstGeom prst="rect">
            <a:avLst/>
          </a:prstGeom>
        </p:spPr>
        <p:txBody>
          <a:bodyPr/>
          <a:lstStyle/>
          <a:p>
            <a:pPr/>
            <a:r>
              <a:t>Properties of good ABM</a:t>
            </a:r>
          </a:p>
        </p:txBody>
      </p:sp>
      <p:sp>
        <p:nvSpPr>
          <p:cNvPr id="120" name="TextBox 3"/>
          <p:cNvSpPr txBox="1"/>
          <p:nvPr/>
        </p:nvSpPr>
        <p:spPr>
          <a:xfrm>
            <a:off x="811839" y="1000894"/>
            <a:ext cx="7594463" cy="59505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solidFill>
                  <a:srgbClr val="272822"/>
                </a:solidFill>
              </a:defRPr>
            </a:pPr>
            <a:r>
              <a:t>They </a:t>
            </a:r>
            <a:r>
              <a:rPr b="1"/>
              <a:t>model causation</a:t>
            </a:r>
            <a:r>
              <a:t>: agent actions and conditions have counterfactuals, and dynamics are not ad hoc to get an outcome.</a:t>
            </a:r>
          </a:p>
          <a:p>
            <a:pPr>
              <a:defRPr sz="2000">
                <a:solidFill>
                  <a:srgbClr val="272822"/>
                </a:solidFill>
              </a:defRPr>
            </a:pPr>
          </a:p>
          <a:p>
            <a:pPr>
              <a:buSzPct val="100000"/>
              <a:buFont typeface="Arial"/>
              <a:buChar char="•"/>
              <a:defRPr sz="2000">
                <a:solidFill>
                  <a:srgbClr val="272822"/>
                </a:solidFill>
              </a:defRPr>
            </a:pPr>
            <a:r>
              <a:t>They have </a:t>
            </a:r>
            <a:r>
              <a:rPr b="1"/>
              <a:t>measurable outcomes:</a:t>
            </a:r>
            <a:r>
              <a:t> collective behavior can be aggregated into one or more quantities that can be measured in many simulations and across conditions.</a:t>
            </a:r>
          </a:p>
          <a:p>
            <a:pPr>
              <a:buSzPct val="100000"/>
              <a:buFont typeface="Arial"/>
              <a:buChar char="•"/>
              <a:defRPr sz="2000">
                <a:solidFill>
                  <a:srgbClr val="272822"/>
                </a:solidFill>
              </a:defRPr>
            </a:pPr>
          </a:p>
          <a:p>
            <a:pPr>
              <a:buSzPct val="100000"/>
              <a:buFont typeface="Arial"/>
              <a:buChar char="•"/>
              <a:defRPr sz="2000">
                <a:solidFill>
                  <a:srgbClr val="272822"/>
                </a:solidFill>
              </a:defRPr>
            </a:pPr>
            <a:r>
              <a:t>They have </a:t>
            </a:r>
            <a:r>
              <a:rPr b="1"/>
              <a:t>quantifiable designs:</a:t>
            </a:r>
            <a:r>
              <a:t> individual dynamics are based on metrics that can be tested with empirical methods (e.g. experiments, surveys)</a:t>
            </a:r>
          </a:p>
          <a:p>
            <a:pPr>
              <a:buSzPct val="100000"/>
              <a:buFont typeface="Arial"/>
              <a:buChar char="•"/>
              <a:defRPr sz="2000">
                <a:solidFill>
                  <a:srgbClr val="272822"/>
                </a:solidFill>
              </a:defRPr>
            </a:pPr>
          </a:p>
          <a:p>
            <a:pPr>
              <a:buSzPct val="100000"/>
              <a:buFont typeface="Arial"/>
              <a:buChar char="•"/>
              <a:defRPr sz="2000">
                <a:solidFill>
                  <a:srgbClr val="272822"/>
                </a:solidFill>
              </a:defRPr>
            </a:pPr>
            <a:r>
              <a:t> Are </a:t>
            </a:r>
            <a:r>
              <a:rPr b="1"/>
              <a:t>minimal and modular:</a:t>
            </a:r>
            <a:r>
              <a:t> you can test the sensitivity of outcomes with different blocks of dynamics and include only what is necessary.</a:t>
            </a:r>
          </a:p>
          <a:p>
            <a:pPr>
              <a:defRPr b="1" sz="2000">
                <a:solidFill>
                  <a:srgbClr val="202124"/>
                </a:solidFill>
                <a:latin typeface="Google Sans"/>
                <a:ea typeface="Google Sans"/>
                <a:cs typeface="Google Sans"/>
                <a:sym typeface="Google Sans"/>
              </a:defRPr>
            </a:pPr>
            <a:r>
              <a:t>Ockham’s razor principle</a:t>
            </a:r>
            <a:r>
              <a:rPr b="0"/>
              <a:t>:  </a:t>
            </a:r>
            <a:r>
              <a:rPr b="0">
                <a:solidFill>
                  <a:srgbClr val="040C28"/>
                </a:solidFill>
              </a:rPr>
              <a:t>if you have two competing ideas to explain the same phenomenon, you should prefer the simpler one</a:t>
            </a:r>
            <a:r>
              <a:rPr b="0"/>
              <a:t>.</a:t>
            </a:r>
            <a:endParaRPr b="0"/>
          </a:p>
          <a:p>
            <a:pPr>
              <a:defRPr sz="2000">
                <a:solidFill>
                  <a:srgbClr val="272822"/>
                </a:solidFill>
              </a:defRPr>
            </a:pPr>
          </a:p>
          <a:p>
            <a:pPr marL="342900" indent="-342900">
              <a:buSzPct val="100000"/>
              <a:buFont typeface="Arial"/>
              <a:buChar char="•"/>
              <a:defRPr b="1" sz="2000">
                <a:solidFill>
                  <a:srgbClr val="272822"/>
                </a:solidFill>
              </a:defRPr>
            </a:pPr>
            <a:r>
              <a:t>Stochasticity</a:t>
            </a:r>
            <a:r>
              <a:rPr b="0"/>
              <a:t>, randomness, and path-dependencies are considered. </a:t>
            </a:r>
            <a:endParaRPr b="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20">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20">
                                            <p:txEl>
                                              <p:pRg st="4" end="4"/>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2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20">
                                            <p:txEl>
                                              <p:pRg st="6" end="6"/>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20">
                                            <p:txEl>
                                              <p:pRg st="7" end="7"/>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120">
                                            <p:txEl>
                                              <p:pRg st="8" end="8"/>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1" fill="hold">
                                  <p:stCondLst>
                                    <p:cond delay="0"/>
                                  </p:stCondLst>
                                  <p:iterate type="el" backwards="0">
                                    <p:tmAbs val="0"/>
                                  </p:iterate>
                                  <p:childTnLst>
                                    <p:set>
                                      <p:cBhvr>
                                        <p:cTn id="29" fill="hold"/>
                                        <p:tgtEl>
                                          <p:spTgt spid="120">
                                            <p:txEl>
                                              <p:pRg st="9" end="9"/>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1" fill="hold">
                                  <p:stCondLst>
                                    <p:cond delay="0"/>
                                  </p:stCondLst>
                                  <p:iterate type="el" backwards="0">
                                    <p:tmAbs val="0"/>
                                  </p:iterate>
                                  <p:childTnLst>
                                    <p:set>
                                      <p:cBhvr>
                                        <p:cTn id="33" fill="hold"/>
                                        <p:tgtEl>
                                          <p:spTgt spid="120">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0"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Title 1"/>
          <p:cNvSpPr txBox="1"/>
          <p:nvPr>
            <p:ph type="title"/>
          </p:nvPr>
        </p:nvSpPr>
        <p:spPr>
          <a:xfrm>
            <a:off x="914400" y="714375"/>
            <a:ext cx="7772400" cy="681039"/>
          </a:xfrm>
          <a:prstGeom prst="rect">
            <a:avLst/>
          </a:prstGeom>
        </p:spPr>
        <p:txBody>
          <a:bodyPr/>
          <a:lstStyle/>
          <a:p>
            <a:pPr/>
            <a:r>
              <a:t>Rules of the Game of Life</a:t>
            </a:r>
          </a:p>
        </p:txBody>
      </p:sp>
      <p:pic>
        <p:nvPicPr>
          <p:cNvPr id="367" name="Picture 3" descr="Picture 3"/>
          <p:cNvPicPr>
            <a:picLocks noChangeAspect="1"/>
          </p:cNvPicPr>
          <p:nvPr/>
        </p:nvPicPr>
        <p:blipFill>
          <a:blip r:embed="rId3">
            <a:extLst/>
          </a:blip>
          <a:stretch>
            <a:fillRect/>
          </a:stretch>
        </p:blipFill>
        <p:spPr>
          <a:xfrm>
            <a:off x="5225281" y="1645918"/>
            <a:ext cx="3258766" cy="4376058"/>
          </a:xfrm>
          <a:prstGeom prst="rect">
            <a:avLst/>
          </a:prstGeom>
          <a:ln w="12700">
            <a:miter lim="400000"/>
          </a:ln>
        </p:spPr>
      </p:pic>
      <p:pic>
        <p:nvPicPr>
          <p:cNvPr id="368" name="Picture 5" descr="Picture 5"/>
          <p:cNvPicPr>
            <a:picLocks noChangeAspect="1"/>
          </p:cNvPicPr>
          <p:nvPr/>
        </p:nvPicPr>
        <p:blipFill>
          <a:blip r:embed="rId4">
            <a:extLst/>
          </a:blip>
          <a:stretch>
            <a:fillRect/>
          </a:stretch>
        </p:blipFill>
        <p:spPr>
          <a:xfrm>
            <a:off x="482600" y="2134506"/>
            <a:ext cx="4318000" cy="219710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3" name="Title 1"/>
          <p:cNvSpPr txBox="1"/>
          <p:nvPr>
            <p:ph type="title"/>
          </p:nvPr>
        </p:nvSpPr>
        <p:spPr>
          <a:xfrm>
            <a:off x="914400" y="714375"/>
            <a:ext cx="7772400" cy="681039"/>
          </a:xfrm>
          <a:prstGeom prst="rect">
            <a:avLst/>
          </a:prstGeom>
        </p:spPr>
        <p:txBody>
          <a:bodyPr/>
          <a:lstStyle/>
          <a:p>
            <a:pPr defTabSz="603504">
              <a:defRPr sz="2112"/>
            </a:pPr>
            <a:r>
              <a:t>Evolution of structures </a:t>
            </a:r>
            <a:br/>
            <a:r>
              <a:t>Same rules, different outcomes </a:t>
            </a:r>
          </a:p>
        </p:txBody>
      </p:sp>
      <p:pic>
        <p:nvPicPr>
          <p:cNvPr id="374" name="Graphic 7" descr="Graphic 7"/>
          <p:cNvPicPr>
            <a:picLocks noChangeAspect="1"/>
          </p:cNvPicPr>
          <p:nvPr/>
        </p:nvPicPr>
        <p:blipFill>
          <a:blip r:embed="rId3">
            <a:extLst/>
          </a:blip>
          <a:stretch>
            <a:fillRect/>
          </a:stretch>
        </p:blipFill>
        <p:spPr>
          <a:xfrm>
            <a:off x="3181611" y="1436643"/>
            <a:ext cx="5529219" cy="2974720"/>
          </a:xfrm>
          <a:prstGeom prst="rect">
            <a:avLst/>
          </a:prstGeom>
          <a:ln w="12700">
            <a:miter lim="400000"/>
          </a:ln>
        </p:spPr>
      </p:pic>
      <p:pic>
        <p:nvPicPr>
          <p:cNvPr id="375" name="Picture 5" descr="Picture 5"/>
          <p:cNvPicPr>
            <a:picLocks noChangeAspect="1"/>
          </p:cNvPicPr>
          <p:nvPr/>
        </p:nvPicPr>
        <p:blipFill>
          <a:blip r:embed="rId4">
            <a:extLst/>
          </a:blip>
          <a:stretch>
            <a:fillRect/>
          </a:stretch>
        </p:blipFill>
        <p:spPr>
          <a:xfrm>
            <a:off x="145143" y="1601186"/>
            <a:ext cx="6294845" cy="5680114"/>
          </a:xfrm>
          <a:prstGeom prst="rect">
            <a:avLst/>
          </a:prstGeom>
          <a:ln w="12700">
            <a:miter lim="400000"/>
          </a:ln>
        </p:spPr>
      </p:pic>
      <p:sp>
        <p:nvSpPr>
          <p:cNvPr id="376" name="TextBox 9"/>
          <p:cNvSpPr txBox="1"/>
          <p:nvPr/>
        </p:nvSpPr>
        <p:spPr>
          <a:xfrm>
            <a:off x="6577148" y="2799343"/>
            <a:ext cx="2375990" cy="400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b="1">
                <a:latin typeface="-webkit-standard"/>
                <a:ea typeface="-webkit-standard"/>
                <a:cs typeface="-webkit-standard"/>
                <a:sym typeface="-webkit-standard"/>
              </a:defRPr>
            </a:pPr>
            <a:r>
              <a:t>Still lifes: </a:t>
            </a:r>
            <a:r>
              <a:rPr b="0"/>
              <a:t>static patterns (e.g. 'beehive’)</a:t>
            </a:r>
            <a:endParaRPr b="0"/>
          </a:p>
          <a:p>
            <a:pPr>
              <a:buSzPct val="100000"/>
              <a:buFont typeface="Arial"/>
              <a:buChar char="•"/>
              <a:defRPr>
                <a:latin typeface="-webkit-standard"/>
                <a:ea typeface="-webkit-standard"/>
                <a:cs typeface="-webkit-standard"/>
                <a:sym typeface="-webkit-standard"/>
              </a:defRPr>
            </a:pPr>
            <a:r>
              <a:t> oscillators: repeating patterns</a:t>
            </a:r>
          </a:p>
          <a:p>
            <a:pPr>
              <a:buSzPct val="100000"/>
              <a:buFont typeface="Arial"/>
              <a:buChar char="•"/>
              <a:defRPr>
                <a:latin typeface="-webkit-standard"/>
                <a:ea typeface="-webkit-standard"/>
                <a:cs typeface="-webkit-standard"/>
                <a:sym typeface="-webkit-standard"/>
              </a:defRPr>
            </a:pPr>
            <a:r>
              <a:t> </a:t>
            </a:r>
            <a:r>
              <a:rPr b="1"/>
              <a:t>spaceships: </a:t>
            </a:r>
            <a:r>
              <a:t>translating patterns (e.g. 'glider’)</a:t>
            </a:r>
          </a:p>
          <a:p>
            <a:pPr>
              <a:buSzPct val="100000"/>
              <a:buFont typeface="Arial"/>
              <a:buChar char="•"/>
              <a:defRPr>
                <a:latin typeface="-webkit-standard"/>
                <a:ea typeface="-webkit-standard"/>
                <a:cs typeface="-webkit-standard"/>
                <a:sym typeface="-webkit-standard"/>
              </a:defRPr>
            </a:pPr>
            <a:r>
              <a:t> </a:t>
            </a:r>
            <a:r>
              <a:rPr b="1"/>
              <a:t>guns: </a:t>
            </a:r>
            <a:r>
              <a:t>stationary patterns that emit spaceships</a:t>
            </a:r>
          </a:p>
          <a:p>
            <a:pPr>
              <a:buSzPct val="100000"/>
              <a:buFont typeface="Arial"/>
              <a:buChar char="•"/>
              <a:defRPr>
                <a:latin typeface="-webkit-standard"/>
                <a:ea typeface="-webkit-standard"/>
                <a:cs typeface="-webkit-standard"/>
                <a:sym typeface="-webkit-standard"/>
              </a:defRPr>
            </a:pPr>
            <a:r>
              <a:t> </a:t>
            </a:r>
            <a:r>
              <a:rPr b="1"/>
              <a:t>puffers: </a:t>
            </a:r>
            <a:r>
              <a:t>translating patterns that leave a trail of debris behind</a:t>
            </a:r>
          </a:p>
        </p:txBody>
      </p:sp>
      <p:sp>
        <p:nvSpPr>
          <p:cNvPr id="377" name="Rectangle 10"/>
          <p:cNvSpPr/>
          <p:nvPr/>
        </p:nvSpPr>
        <p:spPr>
          <a:xfrm>
            <a:off x="6531429" y="1601186"/>
            <a:ext cx="2351315" cy="1037511"/>
          </a:xfrm>
          <a:prstGeom prst="rect">
            <a:avLst/>
          </a:prstGeom>
          <a:solidFill>
            <a:schemeClr val="accent3">
              <a:lumOff val="44000"/>
            </a:schemeClr>
          </a:solidFill>
          <a:ln w="12700">
            <a:miter lim="400000"/>
          </a:ln>
        </p:spPr>
        <p:txBody>
          <a:bodyPr lIns="45719" rIns="45719" anchor="ctr"/>
          <a:lstStyle/>
          <a:p>
            <a:pPr algn="ctr">
              <a:defRPr>
                <a:solidFill>
                  <a:schemeClr val="accent3">
                    <a:lumOff val="44000"/>
                  </a:schemeClr>
                </a:solidFill>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Title 1"/>
          <p:cNvSpPr txBox="1"/>
          <p:nvPr>
            <p:ph type="title"/>
          </p:nvPr>
        </p:nvSpPr>
        <p:spPr>
          <a:xfrm>
            <a:off x="914400" y="714375"/>
            <a:ext cx="7772400" cy="681039"/>
          </a:xfrm>
          <a:prstGeom prst="rect">
            <a:avLst/>
          </a:prstGeom>
        </p:spPr>
        <p:txBody>
          <a:bodyPr/>
          <a:lstStyle/>
          <a:p>
            <a:pPr/>
            <a:r>
              <a:t>Evolution of structures </a:t>
            </a:r>
          </a:p>
        </p:txBody>
      </p:sp>
      <p:sp>
        <p:nvSpPr>
          <p:cNvPr id="383" name="TextBox 3"/>
          <p:cNvSpPr txBox="1"/>
          <p:nvPr/>
        </p:nvSpPr>
        <p:spPr>
          <a:xfrm>
            <a:off x="725341" y="1749156"/>
            <a:ext cx="6741847" cy="288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r>
              <a:t>the Gemini replicator: </a:t>
            </a:r>
            <a:r>
              <a:rPr u="sng">
                <a:solidFill>
                  <a:srgbClr val="009999"/>
                </a:solidFill>
                <a:uFill>
                  <a:solidFill>
                    <a:srgbClr val="009999"/>
                  </a:solidFill>
                </a:uFill>
                <a:hlinkClick r:id="rId2" invalidUrl="" action="" tgtFrame="" tooltip="" history="1" highlightClick="0" endSnd="0"/>
              </a:rPr>
              <a:t>http://youtu.be/A8B5MbHPlH0</a:t>
            </a:r>
          </a:p>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r>
              <a:t>A whole library of structures is available at </a:t>
            </a:r>
            <a:r>
              <a:rPr u="sng">
                <a:solidFill>
                  <a:srgbClr val="009999"/>
                </a:solidFill>
                <a:uFill>
                  <a:solidFill>
                    <a:srgbClr val="009999"/>
                  </a:solidFill>
                </a:uFill>
                <a:hlinkClick r:id="rId3" invalidUrl="" action="" tgtFrame="" tooltip="" history="1" highlightClick="0" endSnd="0"/>
              </a:rPr>
              <a:t>https://playgameoflife.com/lexicon</a:t>
            </a:r>
          </a:p>
          <a:p>
            <a:pPr>
              <a:defRPr>
                <a:latin typeface="-webkit-standard"/>
                <a:ea typeface="-webkit-standard"/>
                <a:cs typeface="-webkit-standard"/>
                <a:sym typeface="-webkit-standard"/>
              </a:defRPr>
            </a:pPr>
          </a:p>
          <a:p>
            <a:pPr>
              <a:defRPr>
                <a:latin typeface="-webkit-standard"/>
                <a:ea typeface="-webkit-standard"/>
                <a:cs typeface="-webkit-standard"/>
                <a:sym typeface="-webkit-standard"/>
              </a:defRPr>
            </a:pPr>
            <a:r>
              <a:t>You can even setup Game of Life in the Game of life: </a:t>
            </a:r>
            <a:r>
              <a:rPr u="sng">
                <a:solidFill>
                  <a:srgbClr val="009999"/>
                </a:solidFill>
                <a:uFill>
                  <a:solidFill>
                    <a:srgbClr val="009999"/>
                  </a:solidFill>
                </a:uFill>
                <a:hlinkClick r:id="rId4" invalidUrl="" action="" tgtFrame="" tooltip="" history="1" highlightClick="0" endSnd="0"/>
              </a:rPr>
              <a:t>http://youtu.be/xP5-iIeKXE8</a:t>
            </a:r>
          </a:p>
        </p:txBody>
      </p:sp>
      <p:pic>
        <p:nvPicPr>
          <p:cNvPr id="384" name="Graphic 7" descr="Graphic 7"/>
          <p:cNvPicPr>
            <a:picLocks noChangeAspect="1"/>
          </p:cNvPicPr>
          <p:nvPr/>
        </p:nvPicPr>
        <p:blipFill>
          <a:blip r:embed="rId5">
            <a:extLst/>
          </a:blip>
          <a:stretch>
            <a:fillRect/>
          </a:stretch>
        </p:blipFill>
        <p:spPr>
          <a:xfrm>
            <a:off x="3181611" y="1436643"/>
            <a:ext cx="5529219" cy="297472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ext Box 6"/>
          <p:cNvSpPr txBox="1"/>
          <p:nvPr>
            <p:ph type="sldNum" sz="quarter" idx="2"/>
          </p:nvPr>
        </p:nvSpPr>
        <p:spPr>
          <a:xfrm>
            <a:off x="8743022" y="6599238"/>
            <a:ext cx="245404"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Title 1"/>
          <p:cNvSpPr txBox="1"/>
          <p:nvPr>
            <p:ph type="title"/>
          </p:nvPr>
        </p:nvSpPr>
        <p:spPr>
          <a:xfrm>
            <a:off x="685800" y="612775"/>
            <a:ext cx="7772400" cy="681039"/>
          </a:xfrm>
          <a:prstGeom prst="rect">
            <a:avLst/>
          </a:prstGeom>
        </p:spPr>
        <p:txBody>
          <a:bodyPr/>
          <a:lstStyle/>
          <a:p>
            <a:pPr/>
            <a:r>
              <a:t>Interactive - Quiz </a:t>
            </a:r>
          </a:p>
        </p:txBody>
      </p:sp>
      <p:pic>
        <p:nvPicPr>
          <p:cNvPr id="388" name="mentimeter_qr_code.png" descr="mentimeter_qr_code.png"/>
          <p:cNvPicPr>
            <a:picLocks noChangeAspect="1"/>
          </p:cNvPicPr>
          <p:nvPr/>
        </p:nvPicPr>
        <p:blipFill>
          <a:blip r:embed="rId3">
            <a:extLst/>
          </a:blip>
          <a:stretch>
            <a:fillRect/>
          </a:stretch>
        </p:blipFill>
        <p:spPr>
          <a:xfrm>
            <a:off x="3230260" y="1333538"/>
            <a:ext cx="2683480" cy="2683480"/>
          </a:xfrm>
          <a:prstGeom prst="rect">
            <a:avLst/>
          </a:prstGeom>
          <a:ln w="12700">
            <a:miter lim="400000"/>
          </a:ln>
        </p:spPr>
      </p:pic>
      <p:sp>
        <p:nvSpPr>
          <p:cNvPr id="389" name="https://www.menti.com/al3zaudxh84j"/>
          <p:cNvSpPr txBox="1"/>
          <p:nvPr/>
        </p:nvSpPr>
        <p:spPr>
          <a:xfrm>
            <a:off x="2671205" y="4297565"/>
            <a:ext cx="3801590"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https://www.menti.com/al3zaudxh84j</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3" name="Title 1"/>
          <p:cNvSpPr txBox="1"/>
          <p:nvPr>
            <p:ph type="title"/>
          </p:nvPr>
        </p:nvSpPr>
        <p:spPr>
          <a:xfrm>
            <a:off x="914400" y="714375"/>
            <a:ext cx="7772400" cy="681039"/>
          </a:xfrm>
          <a:prstGeom prst="rect">
            <a:avLst/>
          </a:prstGeom>
        </p:spPr>
        <p:txBody>
          <a:bodyPr/>
          <a:lstStyle>
            <a:lvl1pPr algn="l"/>
          </a:lstStyle>
          <a:p>
            <a:pPr/>
            <a:r>
              <a:t>Overview of today’s lecture</a:t>
            </a:r>
          </a:p>
        </p:txBody>
      </p:sp>
      <p:sp>
        <p:nvSpPr>
          <p:cNvPr id="124" name="Content Placeholder 2"/>
          <p:cNvSpPr txBox="1"/>
          <p:nvPr>
            <p:ph type="body" idx="1"/>
          </p:nvPr>
        </p:nvSpPr>
        <p:spPr>
          <a:prstGeom prst="rect">
            <a:avLst/>
          </a:prstGeom>
        </p:spPr>
        <p:txBody>
          <a:bodyPr/>
          <a:lstStyle/>
          <a:p>
            <a:pPr/>
            <a:r>
              <a:t>1. Segregation</a:t>
            </a:r>
          </a:p>
          <a:p>
            <a:pPr/>
            <a:r>
              <a:t>2. Schelling's segregation model</a:t>
            </a:r>
          </a:p>
          <a:p>
            <a:pPr/>
            <a:r>
              <a:t>3. Analyzing Schelling's model</a:t>
            </a:r>
          </a:p>
          <a:p>
            <a:pPr/>
            <a:r>
              <a:t>4. Cellular Automata: The game of life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The study of segregation by  African-american scholars"/>
          <p:cNvSpPr txBox="1"/>
          <p:nvPr>
            <p:ph type="title"/>
          </p:nvPr>
        </p:nvSpPr>
        <p:spPr>
          <a:prstGeom prst="rect">
            <a:avLst/>
          </a:prstGeom>
        </p:spPr>
        <p:txBody>
          <a:bodyPr/>
          <a:lstStyle/>
          <a:p>
            <a:pPr/>
            <a:r>
              <a:t>The study of segregation by </a:t>
            </a:r>
            <a:br/>
            <a:r>
              <a:t>African-american scholars</a:t>
            </a:r>
          </a:p>
        </p:txBody>
      </p:sp>
      <p:pic>
        <p:nvPicPr>
          <p:cNvPr id="130" name="Image" descr="Image"/>
          <p:cNvPicPr>
            <a:picLocks noChangeAspect="1"/>
          </p:cNvPicPr>
          <p:nvPr/>
        </p:nvPicPr>
        <p:blipFill>
          <a:blip r:embed="rId2">
            <a:extLst/>
          </a:blip>
          <a:stretch>
            <a:fillRect/>
          </a:stretch>
        </p:blipFill>
        <p:spPr>
          <a:xfrm>
            <a:off x="3430013" y="1922723"/>
            <a:ext cx="2283975" cy="3437420"/>
          </a:xfrm>
          <a:prstGeom prst="rect">
            <a:avLst/>
          </a:prstGeom>
          <a:ln w="12700">
            <a:miter lim="400000"/>
          </a:ln>
        </p:spPr>
      </p:pic>
      <p:pic>
        <p:nvPicPr>
          <p:cNvPr id="131" name="Image" descr="Image"/>
          <p:cNvPicPr>
            <a:picLocks noChangeAspect="1"/>
          </p:cNvPicPr>
          <p:nvPr/>
        </p:nvPicPr>
        <p:blipFill>
          <a:blip r:embed="rId3">
            <a:extLst/>
          </a:blip>
          <a:stretch>
            <a:fillRect/>
          </a:stretch>
        </p:blipFill>
        <p:spPr>
          <a:xfrm>
            <a:off x="446896" y="2120513"/>
            <a:ext cx="2283975" cy="3041839"/>
          </a:xfrm>
          <a:prstGeom prst="rect">
            <a:avLst/>
          </a:prstGeom>
          <a:ln w="12700">
            <a:miter lim="400000"/>
          </a:ln>
        </p:spPr>
      </p:pic>
      <p:sp>
        <p:nvSpPr>
          <p:cNvPr id="132" name="Frederick Douglass"/>
          <p:cNvSpPr txBox="1"/>
          <p:nvPr/>
        </p:nvSpPr>
        <p:spPr>
          <a:xfrm>
            <a:off x="633377" y="1558040"/>
            <a:ext cx="1911013"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600">
                <a:solidFill>
                  <a:srgbClr val="3366CC"/>
                </a:solidFill>
                <a:latin typeface="+mn-lt"/>
                <a:ea typeface="+mn-ea"/>
                <a:cs typeface="+mn-cs"/>
                <a:sym typeface="Helvetica"/>
              </a:defRPr>
            </a:pPr>
            <a:r>
              <a:rPr>
                <a:solidFill>
                  <a:srgbClr val="202122"/>
                </a:solidFill>
              </a:rPr>
              <a:t> </a:t>
            </a:r>
            <a:r>
              <a:rPr u="sng">
                <a:solidFill>
                  <a:srgbClr val="009999"/>
                </a:solidFill>
                <a:uFill>
                  <a:solidFill>
                    <a:srgbClr val="009999"/>
                  </a:solidFill>
                </a:uFill>
                <a:hlinkClick r:id="rId4" invalidUrl="" action="" tgtFrame="" tooltip="" history="1" highlightClick="0" endSnd="0"/>
              </a:rPr>
              <a:t>Frederick Douglass</a:t>
            </a:r>
          </a:p>
        </p:txBody>
      </p:sp>
      <p:pic>
        <p:nvPicPr>
          <p:cNvPr id="133" name="images.jpeg" descr="images.jpeg"/>
          <p:cNvPicPr>
            <a:picLocks noChangeAspect="1"/>
          </p:cNvPicPr>
          <p:nvPr/>
        </p:nvPicPr>
        <p:blipFill>
          <a:blip r:embed="rId5">
            <a:extLst/>
          </a:blip>
          <a:stretch>
            <a:fillRect/>
          </a:stretch>
        </p:blipFill>
        <p:spPr>
          <a:xfrm>
            <a:off x="6413129" y="1499046"/>
            <a:ext cx="2147755" cy="1773855"/>
          </a:xfrm>
          <a:prstGeom prst="rect">
            <a:avLst/>
          </a:prstGeom>
          <a:ln w="12700">
            <a:miter lim="400000"/>
          </a:ln>
        </p:spPr>
      </p:pic>
      <p:pic>
        <p:nvPicPr>
          <p:cNvPr id="134" name="images (1).jpeg" descr="images (1).jpeg"/>
          <p:cNvPicPr>
            <a:picLocks noChangeAspect="1"/>
          </p:cNvPicPr>
          <p:nvPr/>
        </p:nvPicPr>
        <p:blipFill>
          <a:blip r:embed="rId6">
            <a:extLst/>
          </a:blip>
          <a:stretch>
            <a:fillRect/>
          </a:stretch>
        </p:blipFill>
        <p:spPr>
          <a:xfrm>
            <a:off x="6585726" y="3261811"/>
            <a:ext cx="1802561" cy="2778532"/>
          </a:xfrm>
          <a:prstGeom prst="rect">
            <a:avLst/>
          </a:prstGeom>
          <a:ln w="12700">
            <a:miter lim="400000"/>
          </a:ln>
        </p:spPr>
      </p:pic>
      <p:sp>
        <p:nvSpPr>
          <p:cNvPr id="135" name="1881"/>
          <p:cNvSpPr txBox="1"/>
          <p:nvPr>
            <p:ph type="body" sz="quarter" idx="1"/>
          </p:nvPr>
        </p:nvSpPr>
        <p:spPr>
          <a:xfrm>
            <a:off x="1181498" y="5302754"/>
            <a:ext cx="814771" cy="447325"/>
          </a:xfrm>
          <a:prstGeom prst="rect">
            <a:avLst/>
          </a:prstGeom>
        </p:spPr>
        <p:txBody>
          <a:bodyPr anchor="t"/>
          <a:lstStyle>
            <a:lvl1pPr marL="342900" indent="-342900">
              <a:defRPr b="0"/>
            </a:lvl1pPr>
          </a:lstStyle>
          <a:p>
            <a:pPr/>
            <a:r>
              <a:t>1881</a:t>
            </a:r>
          </a:p>
        </p:txBody>
      </p:sp>
      <p:sp>
        <p:nvSpPr>
          <p:cNvPr id="136" name="1903"/>
          <p:cNvSpPr txBox="1"/>
          <p:nvPr/>
        </p:nvSpPr>
        <p:spPr>
          <a:xfrm>
            <a:off x="4164615" y="5429754"/>
            <a:ext cx="814770" cy="4473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500"/>
              </a:spcBef>
              <a:defRPr sz="2400"/>
            </a:lvl1pPr>
          </a:lstStyle>
          <a:p>
            <a:pPr/>
            <a:r>
              <a:t>1903</a:t>
            </a:r>
          </a:p>
        </p:txBody>
      </p:sp>
      <p:sp>
        <p:nvSpPr>
          <p:cNvPr id="137" name="1981"/>
          <p:cNvSpPr txBox="1"/>
          <p:nvPr/>
        </p:nvSpPr>
        <p:spPr>
          <a:xfrm>
            <a:off x="7079622" y="6124950"/>
            <a:ext cx="814770" cy="44732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500"/>
              </a:spcBef>
              <a:defRPr sz="2400"/>
            </a:lvl1pPr>
          </a:lstStyle>
          <a:p>
            <a:pPr/>
            <a:r>
              <a:t>1981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 name="Title 1"/>
          <p:cNvSpPr txBox="1"/>
          <p:nvPr>
            <p:ph type="title"/>
          </p:nvPr>
        </p:nvSpPr>
        <p:spPr>
          <a:xfrm>
            <a:off x="914400" y="714375"/>
            <a:ext cx="7772400" cy="681039"/>
          </a:xfrm>
          <a:prstGeom prst="rect">
            <a:avLst/>
          </a:prstGeom>
        </p:spPr>
        <p:txBody>
          <a:bodyPr/>
          <a:lstStyle>
            <a:lvl1pPr algn="l">
              <a:defRPr b="1">
                <a:latin typeface="-webkit-standard"/>
                <a:ea typeface="-webkit-standard"/>
                <a:cs typeface="-webkit-standard"/>
                <a:sym typeface="-webkit-standard"/>
              </a:defRPr>
            </a:lvl1pPr>
          </a:lstStyle>
          <a:p>
            <a:pPr/>
            <a:r>
              <a:t>Urban segregation: definition</a:t>
            </a:r>
          </a:p>
        </p:txBody>
      </p:sp>
      <p:sp>
        <p:nvSpPr>
          <p:cNvPr id="141" name="TextBox 5"/>
          <p:cNvSpPr txBox="1"/>
          <p:nvPr/>
        </p:nvSpPr>
        <p:spPr>
          <a:xfrm>
            <a:off x="539990" y="1520047"/>
            <a:ext cx="8274085"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latin typeface="-webkit-standard"/>
                <a:ea typeface="-webkit-standard"/>
                <a:cs typeface="-webkit-standard"/>
                <a:sym typeface="-webkit-standard"/>
              </a:defRPr>
            </a:pPr>
            <a:r>
              <a:t>Urban segregation is the </a:t>
            </a:r>
            <a:r>
              <a:rPr b="1"/>
              <a:t>unequal</a:t>
            </a:r>
            <a:r>
              <a:t> distribution of different social groups in the urban space, based mainly on occupation, income and education, as well as on gender and ethnicity. -- </a:t>
            </a:r>
            <a:r>
              <a:rPr u="sng">
                <a:solidFill>
                  <a:srgbClr val="009999"/>
                </a:solidFill>
                <a:uFill>
                  <a:solidFill>
                    <a:srgbClr val="009999"/>
                  </a:solidFill>
                </a:uFill>
                <a:hlinkClick r:id="rId3" invalidUrl="" action="" tgtFrame="" tooltip="" history="1" highlightClick="0" endSnd="0"/>
              </a:rPr>
              <a:t>The Future of Cities. European Research </a:t>
            </a:r>
            <a:r>
              <a:rPr u="sng"/>
              <a:t>Commission</a:t>
            </a:r>
          </a:p>
        </p:txBody>
      </p:sp>
      <p:pic>
        <p:nvPicPr>
          <p:cNvPr id="142" name="Picture 2" descr="Picture 2"/>
          <p:cNvPicPr>
            <a:picLocks noChangeAspect="1"/>
          </p:cNvPicPr>
          <p:nvPr/>
        </p:nvPicPr>
        <p:blipFill>
          <a:blip r:embed="rId4">
            <a:extLst/>
          </a:blip>
          <a:stretch>
            <a:fillRect/>
          </a:stretch>
        </p:blipFill>
        <p:spPr>
          <a:xfrm>
            <a:off x="1346885" y="2666867"/>
            <a:ext cx="6153666" cy="40735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41"/>
                                        </p:tgtEl>
                                        <p:attrNameLst>
                                          <p:attrName>style.visibility</p:attrName>
                                        </p:attrNameLst>
                                      </p:cBhvr>
                                      <p:to>
                                        <p:strVal val="visible"/>
                                      </p:to>
                                    </p:set>
                                    <p:animEffect filter="fade" transition="in">
                                      <p:cBhvr>
                                        <p:cTn id="7"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1"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ext Box 6"/>
          <p:cNvSpPr txBox="1"/>
          <p:nvPr>
            <p:ph type="sldNum" sz="quarter" idx="2"/>
          </p:nvPr>
        </p:nvSpPr>
        <p:spPr>
          <a:xfrm>
            <a:off x="8813653" y="6599238"/>
            <a:ext cx="174772" cy="22698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 name="Title 1"/>
          <p:cNvSpPr txBox="1"/>
          <p:nvPr>
            <p:ph type="title"/>
          </p:nvPr>
        </p:nvSpPr>
        <p:spPr>
          <a:xfrm>
            <a:off x="605480" y="714375"/>
            <a:ext cx="8081321" cy="681039"/>
          </a:xfrm>
          <a:prstGeom prst="rect">
            <a:avLst/>
          </a:prstGeom>
        </p:spPr>
        <p:txBody>
          <a:bodyPr/>
          <a:lstStyle>
            <a:lvl1pPr defTabSz="804672">
              <a:defRPr b="1" sz="2816">
                <a:latin typeface="-webkit-standard"/>
                <a:ea typeface="-webkit-standard"/>
                <a:cs typeface="-webkit-standard"/>
                <a:sym typeface="-webkit-standard"/>
              </a:defRPr>
            </a:lvl1pPr>
          </a:lstStyle>
          <a:p>
            <a:pPr/>
            <a:r>
              <a:t>Segregation example: District of Columbia, US</a:t>
            </a:r>
          </a:p>
        </p:txBody>
      </p:sp>
      <p:sp>
        <p:nvSpPr>
          <p:cNvPr id="148" name="TextBox 5"/>
          <p:cNvSpPr txBox="1"/>
          <p:nvPr/>
        </p:nvSpPr>
        <p:spPr>
          <a:xfrm>
            <a:off x="867444" y="6143625"/>
            <a:ext cx="7409110" cy="650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9999"/>
                </a:solidFill>
                <a:uFill>
                  <a:solidFill>
                    <a:srgbClr val="009999"/>
                  </a:solidFill>
                </a:uFill>
                <a:latin typeface="-webkit-standard"/>
                <a:ea typeface="-webkit-standard"/>
                <a:cs typeface="-webkit-standard"/>
                <a:sym typeface="-webkit-standard"/>
                <a:hlinkClick r:id="rId3" invalidUrl="" action="" tgtFrame="" tooltip="" history="1" highlightClick="0" endSnd="0"/>
              </a:defRPr>
            </a:lvl1pPr>
          </a:lstStyle>
          <a:p>
            <a:pPr>
              <a:defRPr>
                <a:solidFill>
                  <a:srgbClr val="000000"/>
                </a:solidFill>
                <a:uFillTx/>
              </a:defRPr>
            </a:pPr>
            <a:r>
              <a:rPr>
                <a:solidFill>
                  <a:srgbClr val="009999"/>
                </a:solidFill>
                <a:uFill>
                  <a:solidFill>
                    <a:srgbClr val="009999"/>
                  </a:solidFill>
                </a:uFill>
                <a:hlinkClick r:id="rId3" invalidUrl="" action="" tgtFrame="" tooltip="" history="1" highlightClick="0" endSnd="0"/>
              </a:rPr>
              <a:t>America is more diverse than ever — but still segregated. The Washington Post</a:t>
            </a:r>
          </a:p>
        </p:txBody>
      </p:sp>
      <p:pic>
        <p:nvPicPr>
          <p:cNvPr id="149" name="Picture 7" descr="Picture 7"/>
          <p:cNvPicPr>
            <a:picLocks noChangeAspect="1"/>
          </p:cNvPicPr>
          <p:nvPr/>
        </p:nvPicPr>
        <p:blipFill>
          <a:blip r:embed="rId4">
            <a:extLst/>
          </a:blip>
          <a:stretch>
            <a:fillRect/>
          </a:stretch>
        </p:blipFill>
        <p:spPr>
          <a:xfrm>
            <a:off x="61186" y="1816442"/>
            <a:ext cx="9082814" cy="409575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tandarddesign">
  <a:themeElements>
    <a:clrScheme name="Standard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Standarddesign">
      <a:majorFont>
        <a:latin typeface="Arial"/>
        <a:ea typeface="Arial"/>
        <a:cs typeface="Arial"/>
      </a:majorFont>
      <a:minorFont>
        <a:latin typeface="Helvetica"/>
        <a:ea typeface="Helvetica"/>
        <a:cs typeface="Helvetica"/>
      </a:minorFont>
    </a:fontScheme>
    <a:fmtScheme name="Standard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tandarddesign">
  <a:themeElements>
    <a:clrScheme name="Standarddesig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Standarddesign">
      <a:majorFont>
        <a:latin typeface="Arial"/>
        <a:ea typeface="Arial"/>
        <a:cs typeface="Arial"/>
      </a:majorFont>
      <a:minorFont>
        <a:latin typeface="Helvetica"/>
        <a:ea typeface="Helvetica"/>
        <a:cs typeface="Helvetica"/>
      </a:minorFont>
    </a:fontScheme>
    <a:fmtScheme name="Standard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